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12192000"/>
  <p:notesSz cx="6858000" cy="9144000"/>
  <p:embeddedFontLst>
    <p:embeddedFont>
      <p:font typeface="Roboto"/>
      <p:regular r:id="rId47"/>
      <p:bold r:id="rId48"/>
      <p:italic r:id="rId49"/>
      <p:boldItalic r:id="rId50"/>
    </p:embeddedFont>
    <p:embeddedFont>
      <p:font typeface="Lat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5" roundtripDataSignature="AMtx7mgQOqIA5uwx8X/x3vv+QrgsbgP9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200CC4-F6B0-4AD8-9F54-6534B4E876E1}">
  <a:tblStyle styleId="{0C200CC4-F6B0-4AD8-9F54-6534B4E876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Lato-italic.fntdata"/><Relationship Id="rId52" Type="http://schemas.openxmlformats.org/officeDocument/2006/relationships/font" Target="fonts/Lato-bold.fntdata"/><Relationship Id="rId11" Type="http://schemas.openxmlformats.org/officeDocument/2006/relationships/slide" Target="slides/slide6.xml"/><Relationship Id="rId55" Type="http://customschemas.google.com/relationships/presentationmetadata" Target="metadata"/><Relationship Id="rId10" Type="http://schemas.openxmlformats.org/officeDocument/2006/relationships/slide" Target="slides/slide5.xml"/><Relationship Id="rId54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208" name="Google Shape;20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218" name="Google Shape;2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228" name="Google Shape;22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241" name="Google Shape;24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255" name="Google Shape;2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270" name="Google Shape;27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280" name="Google Shape;28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8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8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293" name="Google Shape;29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302" name="Google Shape;30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0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319" name="Google Shape;31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335" name="Google Shape;33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2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2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350" name="Google Shape;35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3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363" name="Google Shape;36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4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4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376" name="Google Shape;37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5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5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388" name="Google Shape;38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6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6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401" name="Google Shape;40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7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7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415" name="Google Shape;41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8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8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424" name="Google Shape;42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9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9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439" name="Google Shape;439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0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452" name="Google Shape;452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1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470" name="Google Shape;470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2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2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493" name="Google Shape;493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3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521" name="Google Shape;521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4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4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531" name="Google Shape;531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5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5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541" name="Google Shape;541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6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6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552" name="Google Shape;552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7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7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563" name="Google Shape;563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8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8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574" name="Google Shape;574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9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9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585" name="Google Shape;585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0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0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596" name="Google Shape;596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1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606" name="Google Shape;606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2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2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617" name="Google Shape;617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66" name="Google Shape;16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77" name="Google Shape;17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88" name="Google Shape;18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 txBox="1"/>
          <p:nvPr>
            <p:ph idx="11" type="ftr"/>
          </p:nvPr>
        </p:nvSpPr>
        <p:spPr>
          <a:xfrm>
            <a:off x="0" y="8685213"/>
            <a:ext cx="68580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99" name="Google Shape;1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4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4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5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1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descr="A picture containing text, clipart&#10;&#10;Description automatically generated" id="15" name="Google Shape;15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035" y="5671082"/>
            <a:ext cx="1391366" cy="118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0030" y="1155"/>
            <a:ext cx="1241970" cy="11861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oleObject" Target="../embeddings/oleObject2.bin"/><Relationship Id="rId13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Relationship Id="rId4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066800" y="1111170"/>
            <a:ext cx="10058400" cy="3076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lang="en-IE" sz="4000">
                <a:solidFill>
                  <a:schemeClr val="accent1"/>
                </a:solidFill>
              </a:rPr>
              <a:t> </a:t>
            </a:r>
            <a:br>
              <a:rPr b="1" lang="en-IE" sz="8000">
                <a:solidFill>
                  <a:schemeClr val="accent1"/>
                </a:solidFill>
              </a:rPr>
            </a:br>
            <a:br>
              <a:rPr b="1" lang="en-IE" sz="8000">
                <a:solidFill>
                  <a:schemeClr val="accent1"/>
                </a:solidFill>
              </a:rPr>
            </a:br>
            <a:r>
              <a:rPr b="1" lang="en-IE">
                <a:solidFill>
                  <a:schemeClr val="accent1"/>
                </a:solidFill>
              </a:rPr>
              <a:t>ISWE Mentorship Programme </a:t>
            </a:r>
            <a:br>
              <a:rPr b="1" lang="en-IE" sz="7300">
                <a:solidFill>
                  <a:schemeClr val="accent1"/>
                </a:solidFill>
              </a:rPr>
            </a:br>
            <a:r>
              <a:rPr b="1" lang="en-IE">
                <a:solidFill>
                  <a:schemeClr val="accent1"/>
                </a:solidFill>
              </a:rPr>
              <a:t>2025</a:t>
            </a:r>
            <a:br>
              <a:rPr b="1" lang="en-IE">
                <a:solidFill>
                  <a:schemeClr val="accent1"/>
                </a:solidFill>
              </a:rPr>
            </a:br>
            <a:br>
              <a:rPr b="1" lang="en-IE" sz="4400">
                <a:solidFill>
                  <a:schemeClr val="accent1"/>
                </a:solidFill>
              </a:rPr>
            </a:br>
            <a:r>
              <a:rPr b="1" lang="en-IE" sz="5300">
                <a:solidFill>
                  <a:schemeClr val="accent1"/>
                </a:solidFill>
              </a:rPr>
              <a:t>Mentor Training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493134" y="4791919"/>
            <a:ext cx="9305670" cy="1564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ISWE are grateful to the Central Bank of Ireland for providing support and mentorship materials to the ISWE Mentorship Programme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baseline="30000" lang="en-I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baseline="30000" i="0" lang="en-I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r>
              <a:rPr b="0" i="0" lang="en-I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n-I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95" name="Google Shape;95;p1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What is Mentoring?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IE" sz="2400">
                <a:solidFill>
                  <a:srgbClr val="7030A0"/>
                </a:solidFill>
              </a:rPr>
              <a:t>“We’re here for a reason. I believe a bit of the reason is to throw little torches out to lead people through the dark.”</a:t>
            </a:r>
            <a:r>
              <a:rPr i="1" lang="en-IE" sz="2400">
                <a:solidFill>
                  <a:srgbClr val="7030A0"/>
                </a:solidFill>
              </a:rPr>
              <a:t> — Whoopi Goldberg</a:t>
            </a:r>
            <a:endParaRPr sz="2400">
              <a:solidFill>
                <a:srgbClr val="7030A0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E" sz="2400"/>
              <a:t>Mentoring takes a long term, broader perspective than coaching, helping the learner develop a clearer sense of career direction and broader, more intuitive skills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E" sz="2400"/>
              <a:t>The mentor acts as sounding board, counsellor and advisor as well as helping the learner build more effective networks –</a:t>
            </a:r>
            <a:r>
              <a:rPr i="1" lang="en-IE" sz="2400"/>
              <a:t>Chartered Institute of Personnel and Development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12" name="Google Shape;212;p10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What is </a:t>
            </a:r>
            <a:r>
              <a:rPr i="1" lang="en-IE" sz="4800">
                <a:solidFill>
                  <a:schemeClr val="accent1"/>
                </a:solidFill>
              </a:rPr>
              <a:t>Traditional </a:t>
            </a:r>
            <a:r>
              <a:rPr i="0" lang="en-IE" sz="4800" u="none" cap="none" strike="noStrike">
                <a:solidFill>
                  <a:schemeClr val="accent1"/>
                </a:solidFill>
              </a:rPr>
              <a:t>Mentoring?</a:t>
            </a:r>
            <a:br>
              <a:rPr b="1" i="0" lang="en-IE" sz="4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2"/>
              </a:solidFill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1171297" y="1542054"/>
            <a:ext cx="9357366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Mentoring is a form of professional and personal development: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recognises we all learn from the experience, skills and wisdom of others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 relationship based upon mutual trust and respect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 mentor acts as a facilitator to the mentee’s learning and growth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b="1" i="0" lang="en-IE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mentee is responsible for their own learning and growth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What is Mentoring?</a:t>
            </a:r>
            <a:br>
              <a:rPr b="1" i="0" lang="en-IE" sz="4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2"/>
              </a:solidFill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589280" y="1967948"/>
            <a:ext cx="5349382" cy="384981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6529384" y="1967948"/>
            <a:ext cx="5349382" cy="384981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7095860" y="2204255"/>
            <a:ext cx="60976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Mentoring Is Not  </a:t>
            </a:r>
            <a:r>
              <a:rPr b="1" i="0" lang="en-IE" sz="2400" u="none" cap="none" strike="noStrike">
                <a:solidFill>
                  <a:schemeClr val="dk1"/>
                </a:solidFill>
                <a:latin typeface="NSimSun"/>
                <a:ea typeface="NSimSun"/>
                <a:cs typeface="NSimSun"/>
                <a:sym typeface="NSimSun"/>
              </a:rPr>
              <a:t> 🗶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1468507" y="2165179"/>
            <a:ext cx="6594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Mentoring Is </a:t>
            </a:r>
            <a:r>
              <a:rPr b="1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What is Mentoring?</a:t>
            </a:r>
            <a:br>
              <a:rPr b="1" i="0" lang="en-IE" sz="4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2"/>
              </a:solidFill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589280" y="1967948"/>
            <a:ext cx="5349382" cy="384981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6529384" y="1967948"/>
            <a:ext cx="5349382" cy="384981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7095860" y="2204255"/>
            <a:ext cx="60976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Mentoring Is Not  </a:t>
            </a:r>
            <a:r>
              <a:rPr b="1" i="0" lang="en-IE" sz="2400" u="none" cap="none" strike="noStrike">
                <a:solidFill>
                  <a:schemeClr val="dk1"/>
                </a:solidFill>
                <a:latin typeface="NSimSun"/>
                <a:ea typeface="NSimSun"/>
                <a:cs typeface="NSimSun"/>
                <a:sym typeface="NSimSun"/>
              </a:rPr>
              <a:t> 🗶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1468507" y="2165179"/>
            <a:ext cx="6594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Mentoring Is </a:t>
            </a:r>
            <a:r>
              <a:rPr b="1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696141" y="2515686"/>
            <a:ext cx="5135659" cy="3290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Opportunity to enhance an individual’s skills, knowledge and work performance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Access to independent and objective perspectives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Sounding board, someone who has ‘been there, done that’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Space to learn in a confidential and safe environment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Helping a mentee with honest evaluations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Enables mentees to make decisions by looking at consequences, impacts and alternatives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Opportunity to enhance professional network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Learning opportunity for both sides</a:t>
            </a:r>
            <a:endParaRPr/>
          </a:p>
        </p:txBody>
      </p:sp>
      <p:sp>
        <p:nvSpPr>
          <p:cNvPr id="249" name="Google Shape;249;p13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What is Mentoring?</a:t>
            </a:r>
            <a:br>
              <a:rPr b="1" i="0" lang="en-IE" sz="4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2"/>
              </a:solidFill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89280" y="1967948"/>
            <a:ext cx="5349382" cy="384981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6529384" y="1967948"/>
            <a:ext cx="5349382" cy="384981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 txBox="1"/>
          <p:nvPr/>
        </p:nvSpPr>
        <p:spPr>
          <a:xfrm>
            <a:off x="7095860" y="2204255"/>
            <a:ext cx="60976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Mentoring Is Not  </a:t>
            </a:r>
            <a:r>
              <a:rPr b="1" i="0" lang="en-IE" sz="2400" u="none" cap="none" strike="noStrike">
                <a:solidFill>
                  <a:schemeClr val="dk1"/>
                </a:solidFill>
                <a:latin typeface="NSimSun"/>
                <a:ea typeface="NSimSun"/>
                <a:cs typeface="NSimSun"/>
                <a:sym typeface="NSimSun"/>
              </a:rPr>
              <a:t> 🗶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1468507" y="2165179"/>
            <a:ext cx="6594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Mentoring Is </a:t>
            </a:r>
            <a:r>
              <a:rPr b="1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696141" y="2515686"/>
            <a:ext cx="5135659" cy="3290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Opportunity to enhance an individual’s skills, knowledge and work performance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Access to independent and objective perspectives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Sounding board, someone who has ‘been there, done that’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Space to learn in a confidential and safe environment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Helping a mentee with honest evaluations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Enables mentees to make decisions by looking at consequences, impacts and alternatives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Opportunity to enhance professional network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Noto Sans Symbols"/>
              <a:buChar char="✔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Learning opportunity for both sides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7007087" y="2648275"/>
            <a:ext cx="4442258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Providing opportunities for unchallenged ventilation about relationship issues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Dealing with an individual’s underperformance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Being judgemental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Making promises in relation to career development or any issues discussed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Line manager replacement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Supervisor replacement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Co-author replacement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</a:pPr>
            <a:r>
              <a:rPr lang="en-IE" sz="6000">
                <a:solidFill>
                  <a:schemeClr val="accent1"/>
                </a:solidFill>
              </a:rPr>
              <a:t>Mentoring vs. Coaching?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 b="0" l="32264" r="27723" t="0"/>
          <a:stretch/>
        </p:blipFill>
        <p:spPr>
          <a:xfrm>
            <a:off x="9008076" y="2655260"/>
            <a:ext cx="2511478" cy="256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Mentoring vs. Coaching? </a:t>
            </a:r>
            <a:br>
              <a:rPr b="1" i="0" lang="en-IE" sz="4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283" name="Google Shape;283;p17"/>
          <p:cNvSpPr txBox="1"/>
          <p:nvPr>
            <p:ph idx="1" type="body"/>
          </p:nvPr>
        </p:nvSpPr>
        <p:spPr>
          <a:xfrm>
            <a:off x="553568" y="1269637"/>
            <a:ext cx="10618966" cy="189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E" sz="2200">
                <a:solidFill>
                  <a:schemeClr val="dk1"/>
                </a:solidFill>
              </a:rPr>
              <a:t>Coaching is performance-driven, designed to improve on-the-job performance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E" sz="2200">
                <a:solidFill>
                  <a:schemeClr val="dk1"/>
                </a:solidFill>
              </a:rPr>
              <a:t>Mentoring on the other hand is more development-driven, looking not just at the </a:t>
            </a:r>
            <a:r>
              <a:rPr lang="en-IE" sz="2200"/>
              <a:t>mentee’s </a:t>
            </a:r>
            <a:r>
              <a:rPr lang="en-IE" sz="2200">
                <a:solidFill>
                  <a:schemeClr val="dk1"/>
                </a:solidFill>
              </a:rPr>
              <a:t>current position but beyond, taking a more holistic approach to personal development</a:t>
            </a:r>
            <a:endParaRPr b="1" sz="2200" u="sng"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84" name="Google Shape;2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4192" y="4274094"/>
            <a:ext cx="1016684" cy="96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891" y="4442901"/>
            <a:ext cx="2092070" cy="6315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6" name="Google Shape;286;p17"/>
          <p:cNvGraphicFramePr/>
          <p:nvPr/>
        </p:nvGraphicFramePr>
        <p:xfrm>
          <a:off x="2399062" y="33913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{0C200CC4-F6B0-4AD8-9F54-6534B4E876E1}</a:tableStyleId>
              </a:tblPr>
              <a:tblGrid>
                <a:gridCol w="4064000"/>
                <a:gridCol w="4064000"/>
              </a:tblGrid>
              <a:tr h="45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u="none" cap="none" strike="noStrike"/>
                        <a:t>Coach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/>
                        <a:t>Mentor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A coach is someone</a:t>
                      </a: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 who can develop your skills and train you on specific areas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A mentor is someone who offers their knowledge</a:t>
                      </a: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, expertise, advice and guidance to those with less experience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Short term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Longer term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More structured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More informal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Coach</a:t>
                      </a: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 is more likely to drive the session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Mentee more likely to drive</a:t>
                      </a: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 the session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Not required to share past experience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More likely</a:t>
                      </a:r>
                      <a:r>
                        <a:rPr lang="en-IE" sz="1800">
                          <a:solidFill>
                            <a:schemeClr val="dk1"/>
                          </a:solidFill>
                        </a:rPr>
                        <a:t> to share their personal experience with mentees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87" name="Google Shape;287;p17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alibri"/>
              <a:buNone/>
            </a:pPr>
            <a:r>
              <a:rPr b="1" lang="en-IE" sz="8000">
                <a:solidFill>
                  <a:schemeClr val="accent1"/>
                </a:solidFill>
              </a:rPr>
              <a:t>Roles &amp; Responsibilities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6" name="Google Shape;296;p18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accent1"/>
                </a:solidFill>
              </a:rPr>
              <a:t>Mentor Requirements</a:t>
            </a:r>
            <a:endParaRPr/>
          </a:p>
        </p:txBody>
      </p:sp>
      <p:sp>
        <p:nvSpPr>
          <p:cNvPr id="305" name="Google Shape;305;p19"/>
          <p:cNvSpPr txBox="1"/>
          <p:nvPr>
            <p:ph idx="1" type="body"/>
          </p:nvPr>
        </p:nvSpPr>
        <p:spPr>
          <a:xfrm>
            <a:off x="972840" y="2486934"/>
            <a:ext cx="10380959" cy="2957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14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 to meeting your mentee for at least </a:t>
            </a:r>
            <a:r>
              <a:rPr b="1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hour every six weeks for the duration </a:t>
            </a: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programme</a:t>
            </a:r>
            <a:endParaRPr/>
          </a:p>
          <a:p>
            <a:pPr indent="-671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14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sounding board to your mentee providing them with advice and guidance in relation to their career development</a:t>
            </a:r>
            <a:endParaRPr/>
          </a:p>
          <a:p>
            <a:pPr indent="-671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14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knowledge and experience with your mentee to help them find solutions to issues they are facing</a:t>
            </a:r>
            <a:endParaRPr/>
          </a:p>
          <a:p>
            <a:pPr indent="-671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14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 all mentoring discussions as confidential, build a trusting and supportive relationship</a:t>
            </a:r>
            <a:endParaRPr/>
          </a:p>
          <a:p>
            <a:pPr indent="-671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1423" lvl="0" marL="1814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the ISWE team with feedback through online surveys when requested</a:t>
            </a:r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553568" y="1852663"/>
            <a:ext cx="7230773" cy="427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24"/>
              <a:buFont typeface="Noto Sans Symbols"/>
              <a:buNone/>
            </a:pPr>
            <a:r>
              <a:rPr b="1" i="0" lang="en-IE" sz="1524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Mentors are required to; </a:t>
            </a:r>
            <a:endParaRPr/>
          </a:p>
        </p:txBody>
      </p:sp>
      <p:pic>
        <p:nvPicPr>
          <p:cNvPr id="307" name="Google Shape;3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17" y="4981510"/>
            <a:ext cx="706424" cy="52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089" y="4521345"/>
            <a:ext cx="651081" cy="52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9" name="Google Shape;309;p19"/>
          <p:cNvGraphicFramePr/>
          <p:nvPr/>
        </p:nvGraphicFramePr>
        <p:xfrm>
          <a:off x="341030" y="3965737"/>
          <a:ext cx="515736" cy="523794"/>
        </p:xfrm>
        <a:graphic>
          <a:graphicData uri="http://schemas.openxmlformats.org/presentationml/2006/ole">
            <mc:AlternateContent>
              <mc:Choice Requires="v">
                <p:oleObj r:id="rId6" imgH="523794" imgW="515736" progId="Paint.Picture" spid="_x0000_s1">
                  <p:embed/>
                </p:oleObj>
              </mc:Choice>
              <mc:Fallback>
                <p:oleObj r:id="rId7" imgH="523794" imgW="515736" progId="Paint.Picture">
                  <p:embed/>
                  <p:pic>
                    <p:nvPicPr>
                      <p:cNvPr id="309" name="Google Shape;309;p19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1030" y="3965737"/>
                        <a:ext cx="515736" cy="523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" name="Google Shape;310;p19"/>
          <p:cNvGraphicFramePr/>
          <p:nvPr/>
        </p:nvGraphicFramePr>
        <p:xfrm>
          <a:off x="270426" y="3485762"/>
          <a:ext cx="566284" cy="575418"/>
        </p:xfrm>
        <a:graphic>
          <a:graphicData uri="http://schemas.openxmlformats.org/presentationml/2006/ole">
            <mc:AlternateContent>
              <mc:Choice Requires="v">
                <p:oleObj r:id="rId9" imgH="575418" imgW="566284" progId="Paint.Picture" spid="_x0000_s2">
                  <p:embed/>
                </p:oleObj>
              </mc:Choice>
              <mc:Fallback>
                <p:oleObj r:id="rId10" imgH="575418" imgW="566284" progId="Paint.Picture">
                  <p:embed/>
                  <p:pic>
                    <p:nvPicPr>
                      <p:cNvPr id="310" name="Google Shape;310;p19"/>
                      <p:cNvPicPr preferRelativeResize="0"/>
                      <p:nvPr/>
                    </p:nvPicPr>
                    <p:blipFill rotWithShape="1">
                      <a:blip r:embed="rId1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70426" y="3485762"/>
                        <a:ext cx="566284" cy="57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" name="Google Shape;311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3062" y="3057411"/>
            <a:ext cx="581742" cy="43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5270" y="2402917"/>
            <a:ext cx="679533" cy="69067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type="title"/>
          </p:nvPr>
        </p:nvSpPr>
        <p:spPr>
          <a:xfrm>
            <a:off x="409283" y="328946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accent1"/>
                </a:solidFill>
              </a:rPr>
              <a:t>Mentee Requirements </a:t>
            </a:r>
            <a:endParaRPr/>
          </a:p>
        </p:txBody>
      </p:sp>
      <p:sp>
        <p:nvSpPr>
          <p:cNvPr id="322" name="Google Shape;322;p20"/>
          <p:cNvSpPr txBox="1"/>
          <p:nvPr>
            <p:ph idx="1" type="body"/>
          </p:nvPr>
        </p:nvSpPr>
        <p:spPr>
          <a:xfrm>
            <a:off x="1924091" y="2157859"/>
            <a:ext cx="10058400" cy="386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sz="1800">
                <a:solidFill>
                  <a:schemeClr val="dk1"/>
                </a:solidFill>
              </a:rPr>
              <a:t>Commit to and arrange meeting your mentor for at least </a:t>
            </a:r>
            <a:r>
              <a:rPr b="1" lang="en-IE" sz="1800">
                <a:solidFill>
                  <a:schemeClr val="dk1"/>
                </a:solidFill>
              </a:rPr>
              <a:t>one hour every six weeks for the duration of the programme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sz="1800">
                <a:solidFill>
                  <a:schemeClr val="dk1"/>
                </a:solidFill>
              </a:rPr>
              <a:t>Attend the mentee training session before your first meeting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E" sz="1800">
                <a:solidFill>
                  <a:schemeClr val="dk1"/>
                </a:solidFill>
              </a:rPr>
              <a:t>Be proactive in your mentoring relationship taking the lead in arranging meetings</a:t>
            </a:r>
            <a:r>
              <a:rPr lang="en-IE" sz="1800">
                <a:solidFill>
                  <a:schemeClr val="dk1"/>
                </a:solidFill>
              </a:rPr>
              <a:t>, driving topics for discussion and arriving fully prepared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sz="1800">
                <a:solidFill>
                  <a:schemeClr val="dk1"/>
                </a:solidFill>
              </a:rPr>
              <a:t>Be open and honest with your mentor about your challenges, situation and goals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E" sz="1800">
                <a:solidFill>
                  <a:schemeClr val="dk1"/>
                </a:solidFill>
              </a:rPr>
              <a:t>Provide the ISWE team with feedback through online surveys when requested 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378928" y="1517408"/>
            <a:ext cx="7230773" cy="427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24"/>
              <a:buFont typeface="Noto Sans Symbols"/>
              <a:buNone/>
            </a:pPr>
            <a:r>
              <a:rPr b="1" i="0" lang="en-IE" sz="1524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Mentees are required to</a:t>
            </a:r>
            <a:r>
              <a:rPr b="0" i="0" lang="en-IE" sz="1524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</p:txBody>
      </p:sp>
      <p:pic>
        <p:nvPicPr>
          <p:cNvPr id="324" name="Google Shape;3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339" y="5654704"/>
            <a:ext cx="706424" cy="52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783" y="4753573"/>
            <a:ext cx="737864" cy="66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8717" y="3893445"/>
            <a:ext cx="646365" cy="58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5339" y="3025868"/>
            <a:ext cx="581742" cy="3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6443" y="2089121"/>
            <a:ext cx="679533" cy="5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4633058" y="400760"/>
            <a:ext cx="5542398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alibri"/>
              <a:buNone/>
            </a:pPr>
            <a:r>
              <a:rPr b="1" lang="en-IE" sz="8000">
                <a:solidFill>
                  <a:schemeClr val="accent1"/>
                </a:solidFill>
              </a:rPr>
              <a:t>Welcome </a:t>
            </a:r>
            <a:endParaRPr/>
          </a:p>
        </p:txBody>
      </p:sp>
      <p:pic>
        <p:nvPicPr>
          <p:cNvPr descr="A black background with a black square&#10;&#10;Description automatically generated with medium confidence" id="104" name="Google Shape;104;p2"/>
          <p:cNvPicPr preferRelativeResize="0"/>
          <p:nvPr/>
        </p:nvPicPr>
        <p:blipFill rotWithShape="1">
          <a:blip r:embed="rId3">
            <a:alphaModFix/>
          </a:blip>
          <a:srcRect b="13617" l="0" r="0" t="0"/>
          <a:stretch/>
        </p:blipFill>
        <p:spPr>
          <a:xfrm>
            <a:off x="528670" y="1716570"/>
            <a:ext cx="3994864" cy="345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Skills and Characteristics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38" name="Google Shape;338;p21"/>
          <p:cNvSpPr txBox="1"/>
          <p:nvPr>
            <p:ph idx="1" type="body"/>
          </p:nvPr>
        </p:nvSpPr>
        <p:spPr>
          <a:xfrm>
            <a:off x="1097280" y="2161248"/>
            <a:ext cx="4573679" cy="2527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E" sz="2800"/>
              <a:t>What makes a great mentor?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E" sz="2800"/>
              <a:t>What do you believe are some of the key skills and characteristics of a great mentor?  </a:t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339" name="Google Shape;339;p21"/>
          <p:cNvCxnSpPr/>
          <p:nvPr/>
        </p:nvCxnSpPr>
        <p:spPr>
          <a:xfrm flipH="1">
            <a:off x="6217611" y="1908991"/>
            <a:ext cx="13856" cy="334967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0" name="Google Shape;340;p21"/>
          <p:cNvPicPr preferRelativeResize="0"/>
          <p:nvPr/>
        </p:nvPicPr>
        <p:blipFill rotWithShape="1">
          <a:blip r:embed="rId3">
            <a:alphaModFix/>
          </a:blip>
          <a:srcRect b="13197" l="6009" r="5963" t="0"/>
          <a:stretch/>
        </p:blipFill>
        <p:spPr>
          <a:xfrm>
            <a:off x="7554000" y="2267617"/>
            <a:ext cx="1173707" cy="115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 rotWithShape="1">
          <a:blip r:embed="rId4">
            <a:alphaModFix/>
          </a:blip>
          <a:srcRect b="14833" l="7278" r="7722" t="0"/>
          <a:stretch/>
        </p:blipFill>
        <p:spPr>
          <a:xfrm>
            <a:off x="7639332" y="3728138"/>
            <a:ext cx="1156931" cy="11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1"/>
          <p:cNvSpPr txBox="1"/>
          <p:nvPr/>
        </p:nvSpPr>
        <p:spPr>
          <a:xfrm>
            <a:off x="9144132" y="4123072"/>
            <a:ext cx="12554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F7E"/>
              </a:buClr>
              <a:buSzPts val="1800"/>
              <a:buFont typeface="Lato"/>
              <a:buNone/>
            </a:pPr>
            <a:r>
              <a:rPr b="1" i="0" lang="en-IE" sz="1800" u="none" cap="none" strike="noStrike">
                <a:solidFill>
                  <a:srgbClr val="B4BF7E"/>
                </a:solidFill>
                <a:latin typeface="Lato"/>
                <a:ea typeface="Lato"/>
                <a:cs typeface="Lato"/>
                <a:sym typeface="Lato"/>
              </a:rPr>
              <a:t>5  minutes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9044104" y="2661637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407B"/>
              </a:buClr>
              <a:buSzPts val="1800"/>
              <a:buFont typeface="Lato"/>
              <a:buNone/>
            </a:pPr>
            <a:r>
              <a:rPr b="1" i="0" lang="en-IE" sz="1800" u="none" cap="none" strike="noStrike">
                <a:solidFill>
                  <a:srgbClr val="BA407B"/>
                </a:solidFill>
                <a:latin typeface="Lato"/>
                <a:ea typeface="Lato"/>
                <a:cs typeface="Lato"/>
                <a:sym typeface="Lato"/>
              </a:rPr>
              <a:t>Discussion	</a:t>
            </a:r>
            <a:endParaRPr/>
          </a:p>
        </p:txBody>
      </p:sp>
      <p:sp>
        <p:nvSpPr>
          <p:cNvPr id="344" name="Google Shape;344;p21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Skills and Characteristics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53" name="Google Shape;353;p22"/>
          <p:cNvSpPr txBox="1"/>
          <p:nvPr>
            <p:ph idx="1" type="body"/>
          </p:nvPr>
        </p:nvSpPr>
        <p:spPr>
          <a:xfrm>
            <a:off x="1181563" y="1948282"/>
            <a:ext cx="4210215" cy="1205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E" sz="2000"/>
              <a:t>What makes a great mentor?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354" name="Google Shape;354;p22"/>
          <p:cNvCxnSpPr/>
          <p:nvPr/>
        </p:nvCxnSpPr>
        <p:spPr>
          <a:xfrm flipH="1">
            <a:off x="6217611" y="1908991"/>
            <a:ext cx="13856" cy="334967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5" name="Google Shape;355;p22"/>
          <p:cNvPicPr preferRelativeResize="0"/>
          <p:nvPr/>
        </p:nvPicPr>
        <p:blipFill rotWithShape="1">
          <a:blip r:embed="rId3">
            <a:alphaModFix/>
          </a:blip>
          <a:srcRect b="0" l="11750" r="11982" t="2792"/>
          <a:stretch/>
        </p:blipFill>
        <p:spPr>
          <a:xfrm>
            <a:off x="1097280" y="2733178"/>
            <a:ext cx="3903076" cy="198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2"/>
          <p:cNvSpPr txBox="1"/>
          <p:nvPr/>
        </p:nvSpPr>
        <p:spPr>
          <a:xfrm>
            <a:off x="6483240" y="1782501"/>
            <a:ext cx="5188778" cy="410901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 Skills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to help others develop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Questioning: to stimulate new thinking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non-judgmental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reflect &amp; paraphrase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Comfortable giving honest, constructive feedback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build rapport &amp; create a trusting environment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2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Skills and Characteristics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66" name="Google Shape;366;p23"/>
          <p:cNvSpPr txBox="1"/>
          <p:nvPr>
            <p:ph idx="1" type="body"/>
          </p:nvPr>
        </p:nvSpPr>
        <p:spPr>
          <a:xfrm>
            <a:off x="1181563" y="1948282"/>
            <a:ext cx="4210215" cy="1205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E" sz="2000"/>
              <a:t>What makes a great mentor?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367" name="Google Shape;367;p23"/>
          <p:cNvCxnSpPr/>
          <p:nvPr/>
        </p:nvCxnSpPr>
        <p:spPr>
          <a:xfrm flipH="1">
            <a:off x="6217611" y="1908991"/>
            <a:ext cx="13856" cy="334967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8" name="Google Shape;368;p23"/>
          <p:cNvPicPr preferRelativeResize="0"/>
          <p:nvPr/>
        </p:nvPicPr>
        <p:blipFill rotWithShape="1">
          <a:blip r:embed="rId3">
            <a:alphaModFix/>
          </a:blip>
          <a:srcRect b="0" l="11750" r="11982" t="2792"/>
          <a:stretch/>
        </p:blipFill>
        <p:spPr>
          <a:xfrm>
            <a:off x="1097280" y="2733178"/>
            <a:ext cx="3903076" cy="198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3"/>
          <p:cNvSpPr txBox="1"/>
          <p:nvPr/>
        </p:nvSpPr>
        <p:spPr>
          <a:xfrm>
            <a:off x="6483240" y="1899264"/>
            <a:ext cx="5188778" cy="417744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 Characteristics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Comfortable </a:t>
            </a:r>
            <a:r>
              <a:rPr b="0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own status, accomplishments &amp; </a:t>
            </a:r>
            <a:r>
              <a:rPr b="1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b="0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relevant professional experience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determine how mentee learns best and </a:t>
            </a:r>
            <a:r>
              <a:rPr b="1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emphasise their strengths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</a:t>
            </a:r>
            <a:r>
              <a:rPr b="1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 perspective</a:t>
            </a:r>
            <a:r>
              <a:rPr b="0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experience, and ‘teachable points of view’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Willing to </a:t>
            </a:r>
            <a:r>
              <a:rPr b="1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listen, challenge, and support </a:t>
            </a:r>
            <a:r>
              <a:rPr b="0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appropriate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Openness, Honesty, and Trust </a:t>
            </a:r>
            <a:r>
              <a:rPr b="0" i="0" lang="en-I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best Mentoring relationships come where the Mentee feels that they can engage fully, irrespective of ‘level’ or ‘status’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3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Skills and Characteristics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79" name="Google Shape;379;p24"/>
          <p:cNvSpPr txBox="1"/>
          <p:nvPr>
            <p:ph idx="1" type="body"/>
          </p:nvPr>
        </p:nvSpPr>
        <p:spPr>
          <a:xfrm>
            <a:off x="1181563" y="1948282"/>
            <a:ext cx="4210215" cy="1205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E" sz="7200"/>
              <a:t>Asking the right questions and listening to the responses helps your mentee to feel comfortable with both the process and the outcome of the conversation with you.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7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E" sz="7200"/>
              <a:t>The key types of questions for you as mentor are: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IE" sz="7200"/>
              <a:t>Open ended questions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E" sz="7200"/>
              <a:t>Probing questions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E" sz="7200"/>
              <a:t>Closed questions (sometimes)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E" sz="7200"/>
              <a:t>Reflective questions </a:t>
            </a:r>
            <a:endParaRPr/>
          </a:p>
          <a:p>
            <a:pPr indent="-1841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cxnSp>
        <p:nvCxnSpPr>
          <p:cNvPr id="380" name="Google Shape;380;p24"/>
          <p:cNvCxnSpPr/>
          <p:nvPr/>
        </p:nvCxnSpPr>
        <p:spPr>
          <a:xfrm flipH="1">
            <a:off x="6217611" y="1908991"/>
            <a:ext cx="13856" cy="334967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1" name="Google Shape;3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8934" y="1690688"/>
            <a:ext cx="4694922" cy="378589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4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Skills and Characteristics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1" name="Google Shape;391;p25"/>
          <p:cNvSpPr txBox="1"/>
          <p:nvPr>
            <p:ph idx="1" type="body"/>
          </p:nvPr>
        </p:nvSpPr>
        <p:spPr>
          <a:xfrm>
            <a:off x="1181563" y="1948282"/>
            <a:ext cx="4210215" cy="1205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E" sz="2000"/>
              <a:t>Open question techniques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392" name="Google Shape;392;p25"/>
          <p:cNvCxnSpPr/>
          <p:nvPr/>
        </p:nvCxnSpPr>
        <p:spPr>
          <a:xfrm flipH="1">
            <a:off x="6217611" y="1908991"/>
            <a:ext cx="13856" cy="334967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3" name="Google Shape;393;p25"/>
          <p:cNvPicPr preferRelativeResize="0"/>
          <p:nvPr/>
        </p:nvPicPr>
        <p:blipFill rotWithShape="1">
          <a:blip r:embed="rId3">
            <a:alphaModFix/>
          </a:blip>
          <a:srcRect b="6202" l="0" r="0" t="0"/>
          <a:stretch/>
        </p:blipFill>
        <p:spPr>
          <a:xfrm>
            <a:off x="1504726" y="2536615"/>
            <a:ext cx="4503372" cy="252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5"/>
          <p:cNvPicPr preferRelativeResize="0"/>
          <p:nvPr/>
        </p:nvPicPr>
        <p:blipFill rotWithShape="1">
          <a:blip r:embed="rId4">
            <a:alphaModFix/>
          </a:blip>
          <a:srcRect b="9739" l="0" r="0" t="6190"/>
          <a:stretch/>
        </p:blipFill>
        <p:spPr>
          <a:xfrm>
            <a:off x="7423942" y="2722318"/>
            <a:ext cx="3135390" cy="20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5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Skills and Characteristics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4" name="Google Shape;404;p26"/>
          <p:cNvSpPr txBox="1"/>
          <p:nvPr>
            <p:ph idx="1" type="body"/>
          </p:nvPr>
        </p:nvSpPr>
        <p:spPr>
          <a:xfrm>
            <a:off x="1181563" y="1948282"/>
            <a:ext cx="4210215" cy="1205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E" sz="2000"/>
              <a:t>Active Listening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405" name="Google Shape;405;p26"/>
          <p:cNvCxnSpPr/>
          <p:nvPr/>
        </p:nvCxnSpPr>
        <p:spPr>
          <a:xfrm flipH="1">
            <a:off x="6217611" y="1908991"/>
            <a:ext cx="13856" cy="334967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406" name="Google Shape;4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017" y="5715808"/>
            <a:ext cx="838546" cy="50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191" y="1800593"/>
            <a:ext cx="4310246" cy="356646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6"/>
          <p:cNvSpPr txBox="1"/>
          <p:nvPr/>
        </p:nvSpPr>
        <p:spPr>
          <a:xfrm>
            <a:off x="1207842" y="3013017"/>
            <a:ext cx="454104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most important skills for a mentor is the ability to really listen to what your mentee is saying &amp; to ask questions which help the mentee to come to the right conclusions. </a:t>
            </a:r>
            <a:endParaRPr/>
          </a:p>
        </p:txBody>
      </p:sp>
      <p:sp>
        <p:nvSpPr>
          <p:cNvPr id="409" name="Google Shape;409;p26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alibri"/>
              <a:buNone/>
            </a:pPr>
            <a:r>
              <a:rPr b="1" lang="en-IE" sz="8000">
                <a:solidFill>
                  <a:schemeClr val="accent1"/>
                </a:solidFill>
              </a:rPr>
              <a:t>First Meeting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18" name="Google Shape;418;p27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First Meeting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7" name="Google Shape;427;p28"/>
          <p:cNvSpPr txBox="1"/>
          <p:nvPr>
            <p:ph idx="1" type="body"/>
          </p:nvPr>
        </p:nvSpPr>
        <p:spPr>
          <a:xfrm>
            <a:off x="1181563" y="1948282"/>
            <a:ext cx="4628911" cy="2096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IE" sz="3200"/>
              <a:t>What should be discussed in the first meeting with your mentee?</a:t>
            </a:r>
            <a:endParaRPr/>
          </a:p>
        </p:txBody>
      </p:sp>
      <p:cxnSp>
        <p:nvCxnSpPr>
          <p:cNvPr id="428" name="Google Shape;428;p28"/>
          <p:cNvCxnSpPr/>
          <p:nvPr/>
        </p:nvCxnSpPr>
        <p:spPr>
          <a:xfrm flipH="1">
            <a:off x="6217611" y="1908991"/>
            <a:ext cx="13856" cy="334967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9" name="Google Shape;429;p28"/>
          <p:cNvPicPr preferRelativeResize="0"/>
          <p:nvPr/>
        </p:nvPicPr>
        <p:blipFill rotWithShape="1">
          <a:blip r:embed="rId3">
            <a:alphaModFix/>
          </a:blip>
          <a:srcRect b="13197" l="6009" r="5963" t="0"/>
          <a:stretch/>
        </p:blipFill>
        <p:spPr>
          <a:xfrm>
            <a:off x="7554000" y="2267617"/>
            <a:ext cx="1173707" cy="1157373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8"/>
          <p:cNvSpPr txBox="1"/>
          <p:nvPr/>
        </p:nvSpPr>
        <p:spPr>
          <a:xfrm>
            <a:off x="8976186" y="2661637"/>
            <a:ext cx="12859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407B"/>
              </a:buClr>
              <a:buSzPts val="1800"/>
              <a:buFont typeface="Lato"/>
              <a:buNone/>
            </a:pPr>
            <a:r>
              <a:rPr b="1" i="0" lang="en-IE" sz="1800" u="none" cap="none" strike="noStrike">
                <a:solidFill>
                  <a:srgbClr val="BA407B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i="0" sz="1800" u="none" cap="none" strike="noStrike">
              <a:solidFill>
                <a:srgbClr val="BA407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1" name="Google Shape;431;p28"/>
          <p:cNvPicPr preferRelativeResize="0"/>
          <p:nvPr/>
        </p:nvPicPr>
        <p:blipFill rotWithShape="1">
          <a:blip r:embed="rId4">
            <a:alphaModFix/>
          </a:blip>
          <a:srcRect b="14833" l="7278" r="7722" t="0"/>
          <a:stretch/>
        </p:blipFill>
        <p:spPr>
          <a:xfrm>
            <a:off x="7639332" y="3728138"/>
            <a:ext cx="1156931" cy="11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8"/>
          <p:cNvSpPr txBox="1"/>
          <p:nvPr/>
        </p:nvSpPr>
        <p:spPr>
          <a:xfrm>
            <a:off x="8976186" y="4123072"/>
            <a:ext cx="11993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F7E"/>
              </a:buClr>
              <a:buSzPts val="1800"/>
              <a:buFont typeface="Lato"/>
              <a:buNone/>
            </a:pPr>
            <a:r>
              <a:rPr b="1" i="0" lang="en-IE" sz="1800" u="none" cap="none" strike="noStrike">
                <a:solidFill>
                  <a:srgbClr val="B4BF7E"/>
                </a:solidFill>
                <a:latin typeface="Lato"/>
                <a:ea typeface="Lato"/>
                <a:cs typeface="Lato"/>
                <a:sym typeface="Lato"/>
              </a:rPr>
              <a:t>5 minutes</a:t>
            </a:r>
            <a:endParaRPr/>
          </a:p>
        </p:txBody>
      </p:sp>
      <p:sp>
        <p:nvSpPr>
          <p:cNvPr id="433" name="Google Shape;433;p28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First Meeting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42" name="Google Shape;442;p29"/>
          <p:cNvSpPr txBox="1"/>
          <p:nvPr/>
        </p:nvSpPr>
        <p:spPr>
          <a:xfrm>
            <a:off x="968312" y="3594652"/>
            <a:ext cx="3140765" cy="3747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Your role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Your background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Why you applied- what do you want to gain as a mentor? 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What do they want to gain as a mentee?   </a:t>
            </a:r>
            <a:endParaRPr/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3" name="Google Shape;443;p29"/>
          <p:cNvGrpSpPr/>
          <p:nvPr/>
        </p:nvGrpSpPr>
        <p:grpSpPr>
          <a:xfrm>
            <a:off x="969802" y="1977796"/>
            <a:ext cx="3050200" cy="1616856"/>
            <a:chOff x="1490" y="0"/>
            <a:chExt cx="3050200" cy="1616856"/>
          </a:xfrm>
        </p:grpSpPr>
        <p:sp>
          <p:nvSpPr>
            <p:cNvPr id="444" name="Google Shape;444;p29"/>
            <p:cNvSpPr/>
            <p:nvPr/>
          </p:nvSpPr>
          <p:spPr>
            <a:xfrm>
              <a:off x="1490" y="0"/>
              <a:ext cx="3050200" cy="1616856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9"/>
            <p:cNvSpPr txBox="1"/>
            <p:nvPr/>
          </p:nvSpPr>
          <p:spPr>
            <a:xfrm>
              <a:off x="48846" y="47356"/>
              <a:ext cx="2955488" cy="1522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200" lIns="156200" spcFirstLastPara="1" rIns="156200" wrap="square" tIns="15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b="0" i="0" lang="en-IE" sz="4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/>
            </a:p>
          </p:txBody>
        </p:sp>
      </p:grpSp>
      <p:sp>
        <p:nvSpPr>
          <p:cNvPr id="446" name="Google Shape;446;p29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First Meeting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5" name="Google Shape;455;p30"/>
          <p:cNvSpPr txBox="1"/>
          <p:nvPr/>
        </p:nvSpPr>
        <p:spPr>
          <a:xfrm>
            <a:off x="968312" y="3594652"/>
            <a:ext cx="3140765" cy="3747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Your role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Your background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Why you applied- what do you want to gain as a mentor? 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What do they want to gain as a mentee?   </a:t>
            </a:r>
            <a:endParaRPr/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6" name="Google Shape;456;p30"/>
          <p:cNvGrpSpPr/>
          <p:nvPr/>
        </p:nvGrpSpPr>
        <p:grpSpPr>
          <a:xfrm>
            <a:off x="969452" y="2056510"/>
            <a:ext cx="5837710" cy="1459427"/>
            <a:chOff x="1140" y="78714"/>
            <a:chExt cx="5837710" cy="1459427"/>
          </a:xfrm>
        </p:grpSpPr>
        <p:sp>
          <p:nvSpPr>
            <p:cNvPr id="457" name="Google Shape;457;p30"/>
            <p:cNvSpPr/>
            <p:nvPr/>
          </p:nvSpPr>
          <p:spPr>
            <a:xfrm>
              <a:off x="1140" y="78714"/>
              <a:ext cx="2432379" cy="1459427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0"/>
            <p:cNvSpPr txBox="1"/>
            <p:nvPr/>
          </p:nvSpPr>
          <p:spPr>
            <a:xfrm>
              <a:off x="43885" y="121459"/>
              <a:ext cx="2346889" cy="1373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0" i="0" lang="en-IE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2676758" y="506812"/>
              <a:ext cx="515664" cy="60323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0"/>
            <p:cNvSpPr txBox="1"/>
            <p:nvPr/>
          </p:nvSpPr>
          <p:spPr>
            <a:xfrm>
              <a:off x="2676758" y="627458"/>
              <a:ext cx="360965" cy="361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3406471" y="78714"/>
              <a:ext cx="2432379" cy="1459427"/>
            </a:xfrm>
            <a:prstGeom prst="roundRect">
              <a:avLst>
                <a:gd fmla="val 10000" name="adj"/>
              </a:avLst>
            </a:prstGeom>
            <a:solidFill>
              <a:srgbClr val="6699FF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0"/>
            <p:cNvSpPr txBox="1"/>
            <p:nvPr/>
          </p:nvSpPr>
          <p:spPr>
            <a:xfrm>
              <a:off x="3449216" y="121459"/>
              <a:ext cx="2346889" cy="1373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0" i="0" lang="en-IE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Expectations </a:t>
              </a:r>
              <a:endParaRPr/>
            </a:p>
          </p:txBody>
        </p:sp>
      </p:grpSp>
      <p:sp>
        <p:nvSpPr>
          <p:cNvPr id="463" name="Google Shape;463;p30"/>
          <p:cNvSpPr txBox="1"/>
          <p:nvPr/>
        </p:nvSpPr>
        <p:spPr>
          <a:xfrm>
            <a:off x="4544099" y="3546261"/>
            <a:ext cx="205644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Logistics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Structure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Boundaries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Confidentiality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0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Objectives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Understand the mentoring programme and process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Identify the role and responsibilities of a mentee and mentor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Prepare for your first meeting to ensure you get off to a positive start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Become familiar with the tools and resources available to you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Understand next steps and have any questions answered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First Meeting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3" name="Google Shape;473;p31"/>
          <p:cNvSpPr txBox="1"/>
          <p:nvPr/>
        </p:nvSpPr>
        <p:spPr>
          <a:xfrm>
            <a:off x="968311" y="3546261"/>
            <a:ext cx="3075891" cy="3747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Your role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Your background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Why you applied- what do you want to gain as a mentor? 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What do they want to gain as a mentee?   </a:t>
            </a:r>
            <a:endParaRPr/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4" name="Google Shape;474;p31"/>
          <p:cNvGrpSpPr/>
          <p:nvPr/>
        </p:nvGrpSpPr>
        <p:grpSpPr>
          <a:xfrm>
            <a:off x="975584" y="2134076"/>
            <a:ext cx="8260532" cy="1304294"/>
            <a:chOff x="7273" y="156280"/>
            <a:chExt cx="8260532" cy="1304294"/>
          </a:xfrm>
        </p:grpSpPr>
        <p:sp>
          <p:nvSpPr>
            <p:cNvPr id="475" name="Google Shape;475;p31"/>
            <p:cNvSpPr/>
            <p:nvPr/>
          </p:nvSpPr>
          <p:spPr>
            <a:xfrm>
              <a:off x="7273" y="156280"/>
              <a:ext cx="2173824" cy="1304294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1"/>
            <p:cNvSpPr txBox="1"/>
            <p:nvPr/>
          </p:nvSpPr>
          <p:spPr>
            <a:xfrm>
              <a:off x="45474" y="194481"/>
              <a:ext cx="2097422" cy="1227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E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2398479" y="538873"/>
              <a:ext cx="460850" cy="5391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1"/>
            <p:cNvSpPr txBox="1"/>
            <p:nvPr/>
          </p:nvSpPr>
          <p:spPr>
            <a:xfrm>
              <a:off x="2398479" y="646695"/>
              <a:ext cx="322595" cy="323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3050627" y="156280"/>
              <a:ext cx="2173824" cy="1304294"/>
            </a:xfrm>
            <a:prstGeom prst="roundRect">
              <a:avLst>
                <a:gd fmla="val 10000" name="adj"/>
              </a:avLst>
            </a:prstGeom>
            <a:solidFill>
              <a:srgbClr val="6699FF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1"/>
            <p:cNvSpPr txBox="1"/>
            <p:nvPr/>
          </p:nvSpPr>
          <p:spPr>
            <a:xfrm>
              <a:off x="3088828" y="194481"/>
              <a:ext cx="2097422" cy="1227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E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Expectations </a:t>
              </a: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5441834" y="538873"/>
              <a:ext cx="460850" cy="53910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69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1"/>
            <p:cNvSpPr txBox="1"/>
            <p:nvPr/>
          </p:nvSpPr>
          <p:spPr>
            <a:xfrm>
              <a:off x="5441834" y="646695"/>
              <a:ext cx="322595" cy="323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6093981" y="156280"/>
              <a:ext cx="2173824" cy="1304294"/>
            </a:xfrm>
            <a:prstGeom prst="roundRect">
              <a:avLst>
                <a:gd fmla="val 10000" name="adj"/>
              </a:avLst>
            </a:prstGeom>
            <a:solidFill>
              <a:srgbClr val="00FFCC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1"/>
            <p:cNvSpPr txBox="1"/>
            <p:nvPr/>
          </p:nvSpPr>
          <p:spPr>
            <a:xfrm>
              <a:off x="6132182" y="194481"/>
              <a:ext cx="2097422" cy="1227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E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E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Success</a:t>
              </a:r>
              <a:endParaRPr/>
            </a:p>
          </p:txBody>
        </p:sp>
      </p:grpSp>
      <p:sp>
        <p:nvSpPr>
          <p:cNvPr id="485" name="Google Shape;485;p31"/>
          <p:cNvSpPr txBox="1"/>
          <p:nvPr/>
        </p:nvSpPr>
        <p:spPr>
          <a:xfrm>
            <a:off x="4077626" y="3546261"/>
            <a:ext cx="2056447" cy="3378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Logistics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Structure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Boundaries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Confidentiality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Preparation?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1"/>
          <p:cNvSpPr txBox="1"/>
          <p:nvPr/>
        </p:nvSpPr>
        <p:spPr>
          <a:xfrm>
            <a:off x="7106589" y="3548627"/>
            <a:ext cx="205644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Measure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Review Success </a:t>
            </a:r>
            <a:endParaRPr/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1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First Meeting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6" name="Google Shape;496;p32"/>
          <p:cNvSpPr txBox="1"/>
          <p:nvPr/>
        </p:nvSpPr>
        <p:spPr>
          <a:xfrm>
            <a:off x="936816" y="3452025"/>
            <a:ext cx="3011169" cy="3747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Your role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Your background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Why you applied- what do you want to gain as a mentor?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What do they want to gain as a mentee?   </a:t>
            </a:r>
            <a:endParaRPr/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2"/>
          <p:cNvSpPr txBox="1"/>
          <p:nvPr/>
        </p:nvSpPr>
        <p:spPr>
          <a:xfrm>
            <a:off x="3753091" y="3456841"/>
            <a:ext cx="2056447" cy="3008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Logistics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Structure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Boundaries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Confidentiality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2"/>
          <p:cNvSpPr txBox="1"/>
          <p:nvPr/>
        </p:nvSpPr>
        <p:spPr>
          <a:xfrm>
            <a:off x="6386991" y="3452025"/>
            <a:ext cx="205644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Measure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Review Success </a:t>
            </a:r>
            <a:endParaRPr/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32"/>
          <p:cNvGrpSpPr/>
          <p:nvPr/>
        </p:nvGrpSpPr>
        <p:grpSpPr>
          <a:xfrm>
            <a:off x="1048784" y="2177520"/>
            <a:ext cx="9830239" cy="1139519"/>
            <a:chOff x="0" y="476224"/>
            <a:chExt cx="9830239" cy="1139519"/>
          </a:xfrm>
        </p:grpSpPr>
        <p:sp>
          <p:nvSpPr>
            <p:cNvPr id="500" name="Google Shape;500;p32"/>
            <p:cNvSpPr/>
            <p:nvPr/>
          </p:nvSpPr>
          <p:spPr>
            <a:xfrm>
              <a:off x="0" y="476224"/>
              <a:ext cx="1889599" cy="1133759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 txBox="1"/>
            <p:nvPr/>
          </p:nvSpPr>
          <p:spPr>
            <a:xfrm>
              <a:off x="33207" y="509431"/>
              <a:ext cx="1823185" cy="1067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IE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 rot="7472">
              <a:off x="2079639" y="811698"/>
              <a:ext cx="402886" cy="46862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2"/>
            <p:cNvSpPr txBox="1"/>
            <p:nvPr/>
          </p:nvSpPr>
          <p:spPr>
            <a:xfrm rot="7472">
              <a:off x="2079639" y="905291"/>
              <a:ext cx="282020" cy="281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2649761" y="481984"/>
              <a:ext cx="1889599" cy="1133759"/>
            </a:xfrm>
            <a:prstGeom prst="roundRect">
              <a:avLst>
                <a:gd fmla="val 10000" name="adj"/>
              </a:avLst>
            </a:prstGeom>
            <a:solidFill>
              <a:srgbClr val="6699FF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2"/>
            <p:cNvSpPr txBox="1"/>
            <p:nvPr/>
          </p:nvSpPr>
          <p:spPr>
            <a:xfrm>
              <a:off x="2682968" y="515191"/>
              <a:ext cx="1823185" cy="1067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IE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Expectations </a:t>
              </a: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4728321" y="814553"/>
              <a:ext cx="400595" cy="46862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69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2"/>
            <p:cNvSpPr txBox="1"/>
            <p:nvPr/>
          </p:nvSpPr>
          <p:spPr>
            <a:xfrm>
              <a:off x="4728321" y="908277"/>
              <a:ext cx="280417" cy="281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5295200" y="481984"/>
              <a:ext cx="1889599" cy="1133759"/>
            </a:xfrm>
            <a:prstGeom prst="roundRect">
              <a:avLst>
                <a:gd fmla="val 10000" name="adj"/>
              </a:avLst>
            </a:prstGeom>
            <a:solidFill>
              <a:srgbClr val="00FFCC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2"/>
            <p:cNvSpPr txBox="1"/>
            <p:nvPr/>
          </p:nvSpPr>
          <p:spPr>
            <a:xfrm>
              <a:off x="5328407" y="515191"/>
              <a:ext cx="1823185" cy="1067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IE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Define Success</a:t>
              </a: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7373760" y="814553"/>
              <a:ext cx="400595" cy="46862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00F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2"/>
            <p:cNvSpPr txBox="1"/>
            <p:nvPr/>
          </p:nvSpPr>
          <p:spPr>
            <a:xfrm>
              <a:off x="7373760" y="908277"/>
              <a:ext cx="280417" cy="281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7940640" y="481984"/>
              <a:ext cx="1889599" cy="1133759"/>
            </a:xfrm>
            <a:prstGeom prst="roundRect">
              <a:avLst>
                <a:gd fmla="val 10000" name="adj"/>
              </a:avLst>
            </a:prstGeom>
            <a:solidFill>
              <a:srgbClr val="FF33CC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2"/>
            <p:cNvSpPr txBox="1"/>
            <p:nvPr/>
          </p:nvSpPr>
          <p:spPr>
            <a:xfrm>
              <a:off x="7973847" y="515191"/>
              <a:ext cx="1823185" cy="1067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en-IE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 Meeting</a:t>
              </a:r>
              <a:endParaRPr/>
            </a:p>
          </p:txBody>
        </p:sp>
      </p:grpSp>
      <p:sp>
        <p:nvSpPr>
          <p:cNvPr id="514" name="Google Shape;514;p32"/>
          <p:cNvSpPr txBox="1"/>
          <p:nvPr/>
        </p:nvSpPr>
        <p:spPr>
          <a:xfrm>
            <a:off x="9018629" y="3463184"/>
            <a:ext cx="20564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Agree date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506C"/>
              </a:buClr>
              <a:buSzPts val="1600"/>
              <a:buFont typeface="Noto Sans Symbols"/>
              <a:buChar char="✔"/>
            </a:pPr>
            <a:r>
              <a:rPr b="0" i="0" lang="en-IE" sz="1600" u="none" cap="none" strike="noStrike">
                <a:solidFill>
                  <a:srgbClr val="09506C"/>
                </a:solidFill>
                <a:latin typeface="Calibri"/>
                <a:ea typeface="Calibri"/>
                <a:cs typeface="Calibri"/>
                <a:sym typeface="Calibri"/>
              </a:rPr>
              <a:t>Agree topic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9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2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IE" sz="4800">
                <a:solidFill>
                  <a:schemeClr val="accent1"/>
                </a:solidFill>
              </a:rPr>
              <a:t>First Meeting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24" name="Google Shape;524;p33"/>
          <p:cNvSpPr txBox="1"/>
          <p:nvPr/>
        </p:nvSpPr>
        <p:spPr>
          <a:xfrm>
            <a:off x="1270090" y="2053188"/>
            <a:ext cx="9743190" cy="150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has taken part in a Mentoring Programme before?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I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worked well in the first meeting? </a:t>
            </a:r>
            <a:endParaRPr/>
          </a:p>
        </p:txBody>
      </p:sp>
      <p:sp>
        <p:nvSpPr>
          <p:cNvPr id="525" name="Google Shape;525;p33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rgbClr val="FFFFFF"/>
                </a:solidFill>
              </a:rPr>
              <a:t>First Meeting:  Support Materials </a:t>
            </a:r>
            <a:br>
              <a:rPr i="0" lang="en-IE" sz="4800" u="none" cap="none" strike="noStrike">
                <a:solidFill>
                  <a:srgbClr val="FFFFFF"/>
                </a:solidFill>
              </a:rPr>
            </a:br>
            <a:r>
              <a:rPr i="0" lang="en-IE" sz="4800" u="none" cap="none" strike="noStrike">
                <a:solidFill>
                  <a:schemeClr val="accent1"/>
                </a:solidFill>
              </a:rPr>
              <a:t>First Meeting: Support Materials</a:t>
            </a:r>
            <a:endParaRPr/>
          </a:p>
        </p:txBody>
      </p:sp>
      <p:sp>
        <p:nvSpPr>
          <p:cNvPr id="534" name="Google Shape;534;p34"/>
          <p:cNvSpPr txBox="1"/>
          <p:nvPr/>
        </p:nvSpPr>
        <p:spPr>
          <a:xfrm>
            <a:off x="1106905" y="2219093"/>
            <a:ext cx="1039575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start of a mentoring partnership, it is essential to discuss mutual expectations and establish a set of ground rules as to how the relationship will be conducted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ensure that the relationship develops effectively and that mentee needs are met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this first meeting template to ensure that you have agreed on the most important aspects of the Mentoring Partnership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 can be found on the Mentoring tile on the ISWE website</a:t>
            </a:r>
            <a:endParaRPr/>
          </a:p>
        </p:txBody>
      </p:sp>
      <p:sp>
        <p:nvSpPr>
          <p:cNvPr id="535" name="Google Shape;535;p34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Goal Setting- </a:t>
            </a:r>
            <a:r>
              <a:rPr lang="en-IE" sz="4800">
                <a:solidFill>
                  <a:schemeClr val="accent1"/>
                </a:solidFill>
              </a:rPr>
              <a:t>common focus areas</a:t>
            </a:r>
            <a:r>
              <a:rPr i="0" lang="en-IE" sz="4800" u="none" cap="none" strike="noStrike">
                <a:solidFill>
                  <a:schemeClr val="accent1"/>
                </a:solidFill>
              </a:rPr>
              <a:t> provided to mentees </a:t>
            </a:r>
            <a:br>
              <a:rPr b="1" i="0" lang="en-IE" sz="4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2"/>
              </a:solidFill>
            </a:endParaRPr>
          </a:p>
        </p:txBody>
      </p:sp>
      <p:sp>
        <p:nvSpPr>
          <p:cNvPr id="544" name="Google Shape;544;p35"/>
          <p:cNvSpPr txBox="1"/>
          <p:nvPr>
            <p:ph idx="1" type="body"/>
          </p:nvPr>
        </p:nvSpPr>
        <p:spPr>
          <a:xfrm>
            <a:off x="838200" y="1825625"/>
            <a:ext cx="10515600" cy="3914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 sz="2400"/>
              <a:t>Some common mentee focus areas can include but are not limited to: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E" sz="2400"/>
              <a:t> Career planning/ trajectories e.g. next steps/5-year plans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E" sz="2400"/>
              <a:t>Confidence skills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E" sz="2400"/>
              <a:t>Gain visibility for potential promotions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E" sz="2400"/>
              <a:t>Learn the workplace culture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E" sz="2400"/>
              <a:t>Life/work balance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E" sz="2400"/>
              <a:t>Networking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E" sz="2400"/>
              <a:t>Skills development (Problem-solving skills, Leadership skills, Public speaking/presentation skills)</a:t>
            </a:r>
            <a:endParaRPr sz="2000">
              <a:solidFill>
                <a:srgbClr val="1F3864"/>
              </a:solidFill>
            </a:endParaRPr>
          </a:p>
        </p:txBody>
      </p:sp>
      <p:pic>
        <p:nvPicPr>
          <p:cNvPr id="545" name="Google Shape;54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4720" y="5883131"/>
            <a:ext cx="878521" cy="87852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5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Goal Setting- Prepare for Mentoring Checklist Provided to Mentees </a:t>
            </a:r>
            <a:br>
              <a:rPr b="1" i="0" lang="en-IE" sz="4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2"/>
              </a:solidFill>
            </a:endParaRPr>
          </a:p>
        </p:txBody>
      </p:sp>
      <p:graphicFrame>
        <p:nvGraphicFramePr>
          <p:cNvPr id="555" name="Google Shape;555;p36"/>
          <p:cNvGraphicFramePr/>
          <p:nvPr/>
        </p:nvGraphicFramePr>
        <p:xfrm>
          <a:off x="2680494" y="16152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{0C200CC4-F6B0-4AD8-9F54-6534B4E876E1}</a:tableStyleId>
              </a:tblPr>
              <a:tblGrid>
                <a:gridCol w="5891775"/>
              </a:tblGrid>
              <a:tr h="121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600"/>
                        <a:t>The following questions will help you get the most out of being mentored, not all questions will be useful, simply answer those which feel most relevant or helpful. </a:t>
                      </a:r>
                      <a:endParaRPr b="0" sz="1600"/>
                    </a:p>
                  </a:txBody>
                  <a:tcPr marT="45725" marB="45725" marR="91450" marL="91450"/>
                </a:tc>
              </a:tr>
              <a:tr h="65750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IE" sz="1800"/>
                        <a:t>What is my purpose for being mentored, why am I doing this? 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02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IE" sz="1800"/>
                        <a:t>What do I need to know about my Mentor? 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654050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IE" sz="1800"/>
                        <a:t>Which specific Personal Development Objectives do I want to focus on? 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7103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IE" sz="1800"/>
                        <a:t>What are my potential barriers to getting the most out of this opportunity and how will I overcome them?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93437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IE" sz="1800"/>
                        <a:t>What requests or agreements might I want to make of my mentor, e.g. their level of challenge, type of support I need, etc.?</a:t>
                      </a:r>
                      <a:endParaRPr b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56" name="Google Shape;55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8262" y="5842954"/>
            <a:ext cx="878521" cy="87852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6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accent1"/>
                </a:solidFill>
              </a:rPr>
              <a:t>Mentee Info: Subsequent meetings </a:t>
            </a:r>
            <a:endParaRPr/>
          </a:p>
        </p:txBody>
      </p:sp>
      <p:sp>
        <p:nvSpPr>
          <p:cNvPr id="566" name="Google Shape;566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IE" sz="2400"/>
              <a:t>Remember your </a:t>
            </a:r>
            <a:r>
              <a:rPr b="1" lang="en-IE" sz="2400"/>
              <a:t>Goals for the Programme</a:t>
            </a:r>
            <a:endParaRPr b="1" sz="2400"/>
          </a:p>
          <a:p>
            <a:pPr indent="-228600" lvl="0" marL="22860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b="1" lang="en-IE" sz="2400"/>
              <a:t>Learn</a:t>
            </a:r>
            <a:r>
              <a:rPr lang="en-IE" sz="2400"/>
              <a:t> about your mentor’s personal career journey and </a:t>
            </a:r>
            <a:r>
              <a:rPr b="1" lang="en-IE" sz="2400"/>
              <a:t>discuss</a:t>
            </a:r>
            <a:r>
              <a:rPr lang="en-IE" sz="2400"/>
              <a:t> your career aspirations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IE" sz="2400"/>
              <a:t>Explore your own </a:t>
            </a:r>
            <a:r>
              <a:rPr b="1" lang="en-IE" sz="2400"/>
              <a:t>personal development objectives </a:t>
            </a:r>
            <a:r>
              <a:rPr lang="en-IE" sz="2400"/>
              <a:t>&amp; those of your mentor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IE" sz="2400"/>
              <a:t>Use your Mentor as a confidential </a:t>
            </a:r>
            <a:r>
              <a:rPr b="1" lang="en-IE" sz="2400"/>
              <a:t>sounding board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IE" sz="2400"/>
              <a:t>What do you need to </a:t>
            </a:r>
            <a:r>
              <a:rPr b="1" lang="en-IE" sz="2400"/>
              <a:t>prepare before each meeting</a:t>
            </a:r>
            <a:r>
              <a:rPr lang="en-IE" sz="2400"/>
              <a:t>? Discuss this with your mentor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IE" sz="2400"/>
              <a:t>Does your </a:t>
            </a:r>
            <a:r>
              <a:rPr b="1" lang="en-IE" sz="2400"/>
              <a:t>mentor want to know the topic </a:t>
            </a:r>
            <a:r>
              <a:rPr lang="en-IE" sz="2400"/>
              <a:t>for discussion beforehand? Agree this with them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IE" sz="2400"/>
              <a:t>Complete your </a:t>
            </a:r>
            <a:r>
              <a:rPr b="1" lang="en-IE" sz="2400"/>
              <a:t>Mentee Learning Log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67" name="Google Shape;567;p37"/>
          <p:cNvPicPr preferRelativeResize="0"/>
          <p:nvPr/>
        </p:nvPicPr>
        <p:blipFill rotWithShape="1">
          <a:blip r:embed="rId3">
            <a:alphaModFix/>
          </a:blip>
          <a:srcRect b="8467" l="0" r="0" t="7987"/>
          <a:stretch/>
        </p:blipFill>
        <p:spPr>
          <a:xfrm>
            <a:off x="8785654" y="4673600"/>
            <a:ext cx="3406346" cy="1625688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7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8"/>
          <p:cNvSpPr txBox="1"/>
          <p:nvPr>
            <p:ph type="title"/>
          </p:nvPr>
        </p:nvSpPr>
        <p:spPr>
          <a:xfrm>
            <a:off x="647144" y="4397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accent1"/>
                </a:solidFill>
              </a:rPr>
              <a:t>Subsequent meetings: Mentee Support Materials </a:t>
            </a:r>
            <a:endParaRPr/>
          </a:p>
        </p:txBody>
      </p:sp>
      <p:pic>
        <p:nvPicPr>
          <p:cNvPr id="577" name="Google Shape;577;p38"/>
          <p:cNvPicPr preferRelativeResize="0"/>
          <p:nvPr/>
        </p:nvPicPr>
        <p:blipFill rotWithShape="1">
          <a:blip r:embed="rId3">
            <a:alphaModFix/>
          </a:blip>
          <a:srcRect b="0" l="14833" r="14999" t="0"/>
          <a:stretch/>
        </p:blipFill>
        <p:spPr>
          <a:xfrm>
            <a:off x="9610623" y="5066007"/>
            <a:ext cx="1714115" cy="1630649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38"/>
          <p:cNvSpPr txBox="1"/>
          <p:nvPr/>
        </p:nvSpPr>
        <p:spPr>
          <a:xfrm>
            <a:off x="647144" y="1609492"/>
            <a:ext cx="10677594" cy="4121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25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provided all mentees with a </a:t>
            </a:r>
            <a:r>
              <a:rPr b="1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Mentee Learning Log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document is used to: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b="1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their objectives for each mentoring session</a:t>
            </a: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Before your first mentoring session, the mentee should complete this section themselves. They may what to inform you of the meeting objectives before you meet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b="1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the key discussion points of the mentoring session</a:t>
            </a: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mentee should complete this section as soon as possible after each meeting to record what you discussed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b="1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points agreed</a:t>
            </a: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your mentee should complete this section with you during each meeting to record any actions you have agreed to take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8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Additional Tools &amp; Resources</a:t>
            </a:r>
            <a:br>
              <a:rPr b="1" i="0" lang="en-IE" sz="4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588" name="Google Shape;588;p39"/>
          <p:cNvSpPr/>
          <p:nvPr/>
        </p:nvSpPr>
        <p:spPr>
          <a:xfrm>
            <a:off x="1168930" y="1875859"/>
            <a:ext cx="4399484" cy="38499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Mentoring programme guidelines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Mentor factsheet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Mentee​ factsheet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4. ISWE Mentoring Information Pack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5. First meeting template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6. Mentee Checklist &amp; Learning Log-</a:t>
            </a:r>
            <a:endParaRPr/>
          </a:p>
        </p:txBody>
      </p:sp>
      <p:sp>
        <p:nvSpPr>
          <p:cNvPr id="589" name="Google Shape;589;p39"/>
          <p:cNvSpPr/>
          <p:nvPr/>
        </p:nvSpPr>
        <p:spPr>
          <a:xfrm>
            <a:off x="5879252" y="1875859"/>
            <a:ext cx="4057850" cy="38499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rgbClr val="0B516D"/>
                </a:solidFill>
                <a:latin typeface="Calibri"/>
                <a:ea typeface="Calibri"/>
                <a:cs typeface="Calibri"/>
                <a:sym typeface="Calibri"/>
              </a:rPr>
              <a:t>Additional guidance on wrapping up the partnership will also be shared.  </a:t>
            </a:r>
            <a:endParaRPr/>
          </a:p>
        </p:txBody>
      </p:sp>
      <p:sp>
        <p:nvSpPr>
          <p:cNvPr id="590" name="Google Shape;590;p39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0"/>
          <p:cNvSpPr txBox="1"/>
          <p:nvPr>
            <p:ph type="ctrTitle"/>
          </p:nvPr>
        </p:nvSpPr>
        <p:spPr>
          <a:xfrm>
            <a:off x="1471749" y="14358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en-IE" sz="8000">
                <a:solidFill>
                  <a:srgbClr val="7030A0"/>
                </a:solidFill>
              </a:rPr>
              <a:t>Questions?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599" name="Google Shape;599;p40"/>
          <p:cNvSpPr txBox="1"/>
          <p:nvPr/>
        </p:nvSpPr>
        <p:spPr>
          <a:xfrm>
            <a:off x="936928" y="917978"/>
            <a:ext cx="66989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ISWE Mentoring Programme </a:t>
            </a:r>
            <a:endParaRPr/>
          </a:p>
        </p:txBody>
      </p:sp>
      <p:sp>
        <p:nvSpPr>
          <p:cNvPr id="600" name="Google Shape;600;p40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Agenda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4" name="Google Shape;1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What is Mentoring?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Roles &amp; Responsibilities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Skills and Characteristics of an Effective Mentor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Preparing for the First Meeting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Overview of Tools &amp; Resources Available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E" sz="2000"/>
              <a:t>Q&amp;A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genda - Free Tools and utensils icons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259" y="2311685"/>
            <a:ext cx="3091456" cy="309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1"/>
          <p:cNvSpPr txBox="1"/>
          <p:nvPr>
            <p:ph type="ctrTitle"/>
          </p:nvPr>
        </p:nvSpPr>
        <p:spPr>
          <a:xfrm>
            <a:off x="1006502" y="1634963"/>
            <a:ext cx="6242180" cy="3366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lang="en-IE" sz="5400">
                <a:solidFill>
                  <a:srgbClr val="7030A0"/>
                </a:solidFill>
              </a:rPr>
              <a:t>Be proactive </a:t>
            </a:r>
            <a:br>
              <a:rPr lang="en-IE" sz="5400">
                <a:solidFill>
                  <a:srgbClr val="7030A0"/>
                </a:solidFill>
              </a:rPr>
            </a:br>
            <a:r>
              <a:rPr lang="en-IE" sz="5400">
                <a:solidFill>
                  <a:srgbClr val="7030A0"/>
                </a:solidFill>
              </a:rPr>
              <a:t>Be Prepared </a:t>
            </a:r>
            <a:br>
              <a:rPr lang="en-IE" sz="5400">
                <a:solidFill>
                  <a:srgbClr val="7030A0"/>
                </a:solidFill>
              </a:rPr>
            </a:br>
            <a:r>
              <a:rPr lang="en-IE" sz="5400">
                <a:solidFill>
                  <a:srgbClr val="7030A0"/>
                </a:solidFill>
              </a:rPr>
              <a:t>Be open</a:t>
            </a:r>
            <a:br>
              <a:rPr lang="en-IE" sz="5400">
                <a:solidFill>
                  <a:srgbClr val="7030A0"/>
                </a:solidFill>
              </a:rPr>
            </a:br>
            <a:r>
              <a:rPr lang="en-IE" sz="5400">
                <a:solidFill>
                  <a:srgbClr val="7030A0"/>
                </a:solidFill>
              </a:rPr>
              <a:t>Be realistic </a:t>
            </a:r>
            <a:endParaRPr/>
          </a:p>
        </p:txBody>
      </p:sp>
      <p:sp>
        <p:nvSpPr>
          <p:cNvPr id="609" name="Google Shape;609;p41"/>
          <p:cNvSpPr txBox="1"/>
          <p:nvPr/>
        </p:nvSpPr>
        <p:spPr>
          <a:xfrm>
            <a:off x="1006502" y="122847"/>
            <a:ext cx="66989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ISWE Mentoring Programme </a:t>
            </a:r>
            <a:endParaRPr/>
          </a:p>
        </p:txBody>
      </p:sp>
      <p:pic>
        <p:nvPicPr>
          <p:cNvPr id="610" name="Google Shape;61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1021" y="2167682"/>
            <a:ext cx="2396475" cy="23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41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Calibri"/>
              <a:buNone/>
            </a:pPr>
            <a:br>
              <a:rPr b="1" lang="en-IE" sz="4800">
                <a:solidFill>
                  <a:srgbClr val="C55A11"/>
                </a:solidFill>
              </a:rPr>
            </a:br>
            <a:br>
              <a:rPr b="1" lang="en-IE" sz="4800">
                <a:solidFill>
                  <a:srgbClr val="C55A11"/>
                </a:solidFill>
              </a:rPr>
            </a:br>
            <a:br>
              <a:rPr b="1" lang="en-IE" sz="4800">
                <a:solidFill>
                  <a:srgbClr val="C55A11"/>
                </a:solidFill>
              </a:rPr>
            </a:br>
            <a:br>
              <a:rPr b="1" lang="en-IE" sz="4800">
                <a:solidFill>
                  <a:srgbClr val="C55A11"/>
                </a:solidFill>
              </a:rPr>
            </a:br>
            <a:br>
              <a:rPr b="1" lang="en-IE" sz="4800">
                <a:solidFill>
                  <a:srgbClr val="C55A11"/>
                </a:solidFill>
              </a:rPr>
            </a:br>
            <a:r>
              <a:rPr lang="en-IE" sz="6700">
                <a:solidFill>
                  <a:srgbClr val="2F5496"/>
                </a:solidFill>
              </a:rPr>
              <a:t>Thank You</a:t>
            </a:r>
            <a:br>
              <a:rPr lang="en-IE" sz="4800"/>
            </a:br>
            <a:r>
              <a:rPr b="1" i="0" lang="en-IE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0" name="Google Shape;620;p42"/>
          <p:cNvSpPr txBox="1"/>
          <p:nvPr>
            <p:ph idx="1" type="subTitle"/>
          </p:nvPr>
        </p:nvSpPr>
        <p:spPr>
          <a:xfrm>
            <a:off x="1524000" y="33884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IE"/>
              <a:t> 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b="1" lang="en-IE" u="sng">
                <a:solidFill>
                  <a:srgbClr val="7030A0"/>
                </a:solidFill>
              </a:rPr>
              <a:t>Acknowledgements:</a:t>
            </a:r>
            <a:endParaRPr u="sng">
              <a:solidFill>
                <a:srgbClr val="7030A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IE">
                <a:solidFill>
                  <a:srgbClr val="7030A0"/>
                </a:solidFill>
              </a:rPr>
              <a:t>ISWE are grateful to the Central Bank of Ireland for providing support and mentorship materials to the ISWE Mentorship Programme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21" name="Google Shape;621;p42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Programme Timeline </a:t>
            </a:r>
            <a:br>
              <a:rPr b="1" i="0" lang="en-IE" sz="4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2"/>
              </a:solidFill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838531" y="3640904"/>
            <a:ext cx="10515268" cy="699393"/>
            <a:chOff x="331" y="1815279"/>
            <a:chExt cx="10515268" cy="699393"/>
          </a:xfrm>
        </p:grpSpPr>
        <p:sp>
          <p:nvSpPr>
            <p:cNvPr id="136" name="Google Shape;136;p5"/>
            <p:cNvSpPr/>
            <p:nvPr/>
          </p:nvSpPr>
          <p:spPr>
            <a:xfrm>
              <a:off x="331" y="1857447"/>
              <a:ext cx="1643062" cy="657225"/>
            </a:xfrm>
            <a:prstGeom prst="chevron">
              <a:avLst>
                <a:gd fmla="val 50000" name="adj"/>
              </a:avLst>
            </a:prstGeom>
            <a:solidFill>
              <a:srgbClr val="0083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328944" y="1857447"/>
              <a:ext cx="985837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IE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November</a:t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478756" y="1847056"/>
              <a:ext cx="1643062" cy="657225"/>
            </a:xfrm>
            <a:prstGeom prst="chevron">
              <a:avLst>
                <a:gd fmla="val 50000" name="adj"/>
              </a:avLst>
            </a:prstGeom>
            <a:solidFill>
              <a:srgbClr val="5EC5C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1807369" y="1847056"/>
              <a:ext cx="985837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IE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December </a:t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957512" y="1847056"/>
              <a:ext cx="1643062" cy="657225"/>
            </a:xfrm>
            <a:prstGeom prst="chevron">
              <a:avLst>
                <a:gd fmla="val 50000" name="adj"/>
              </a:avLst>
            </a:prstGeom>
            <a:solidFill>
              <a:srgbClr val="09506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3286125" y="1847056"/>
              <a:ext cx="985837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IE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February</a:t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436268" y="1847056"/>
              <a:ext cx="1643062" cy="657225"/>
            </a:xfrm>
            <a:prstGeom prst="chevron">
              <a:avLst>
                <a:gd fmla="val 50000" name="adj"/>
              </a:avLst>
            </a:prstGeom>
            <a:solidFill>
              <a:srgbClr val="7C477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4764881" y="1847056"/>
              <a:ext cx="985837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IE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March</a:t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894241" y="1815279"/>
              <a:ext cx="1643062" cy="657225"/>
            </a:xfrm>
            <a:prstGeom prst="chevron">
              <a:avLst>
                <a:gd fmla="val 50000" name="adj"/>
              </a:avLst>
            </a:prstGeom>
            <a:solidFill>
              <a:srgbClr val="007D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6222854" y="1815279"/>
              <a:ext cx="985837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IE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May</a:t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7393781" y="1847056"/>
              <a:ext cx="1643062" cy="657225"/>
            </a:xfrm>
            <a:prstGeom prst="chevron">
              <a:avLst>
                <a:gd fmla="val 50000" name="adj"/>
              </a:avLst>
            </a:prstGeom>
            <a:solidFill>
              <a:srgbClr val="0083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7722394" y="1847056"/>
              <a:ext cx="985837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IE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June</a:t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872537" y="1847056"/>
              <a:ext cx="1643062" cy="657225"/>
            </a:xfrm>
            <a:prstGeom prst="chevron">
              <a:avLst>
                <a:gd fmla="val 50000" name="adj"/>
              </a:avLst>
            </a:prstGeom>
            <a:solidFill>
              <a:srgbClr val="5EC5C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9201150" y="1847056"/>
              <a:ext cx="985837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IE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October</a:t>
              </a:r>
              <a:endParaRPr/>
            </a:p>
          </p:txBody>
        </p:sp>
      </p:grpSp>
      <p:sp>
        <p:nvSpPr>
          <p:cNvPr id="150" name="Google Shape;150;p5"/>
          <p:cNvSpPr/>
          <p:nvPr/>
        </p:nvSpPr>
        <p:spPr>
          <a:xfrm>
            <a:off x="1096963" y="1846263"/>
            <a:ext cx="1385564" cy="154888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83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Open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2368698" y="4540954"/>
            <a:ext cx="1455000" cy="154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EC5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447363" y="4540948"/>
            <a:ext cx="129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Matches finalised and communicated to participants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Unsuccessful applicants contacted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3744996" y="1891358"/>
            <a:ext cx="1559100" cy="154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953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304098" y="1891356"/>
            <a:ext cx="1385700" cy="154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C47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I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 mentoring relationships begin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8269326" y="4540946"/>
            <a:ext cx="1385700" cy="154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D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8311927" y="4659381"/>
            <a:ext cx="1300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</a:t>
            </a:r>
            <a:r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invited to a mid-point event: training and networking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9761178" y="4581565"/>
            <a:ext cx="1385700" cy="1533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EC5C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9675659" y="4655830"/>
            <a:ext cx="1556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nine month mentoring relationships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asked to share their feedback of the programme</a:t>
            </a:r>
            <a:endParaRPr/>
          </a:p>
        </p:txBody>
      </p:sp>
      <p:sp>
        <p:nvSpPr>
          <p:cNvPr id="159" name="Google Shape;159;p5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3745005" y="2250312"/>
            <a:ext cx="1559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Mid-February</a:t>
            </a: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Training sessions for mentors and mentees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i="0" lang="en-IE" sz="4800" u="none" cap="none" strike="noStrike">
                <a:solidFill>
                  <a:schemeClr val="accent1"/>
                </a:solidFill>
              </a:rPr>
              <a:t>How were the matches decided upon</a:t>
            </a:r>
            <a:r>
              <a:rPr lang="en-IE" sz="4800">
                <a:solidFill>
                  <a:schemeClr val="accent1"/>
                </a:solidFill>
              </a:rPr>
              <a:t>? </a:t>
            </a:r>
            <a:br>
              <a:rPr b="1" i="0" lang="en-IE" sz="4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169" name="Google Shape;169;p6"/>
          <p:cNvSpPr txBox="1"/>
          <p:nvPr>
            <p:ph idx="1" type="body"/>
          </p:nvPr>
        </p:nvSpPr>
        <p:spPr>
          <a:xfrm>
            <a:off x="639120" y="1439502"/>
            <a:ext cx="10515600" cy="4222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IE" sz="2900" u="sng"/>
              <a:t>Criteria for a successful match: 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/>
              <a:t>Mentor to be at least 1 grade/level above mentee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/>
              <a:t>Mentors and mentees not from the same institution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IE"/>
              <a:t>At least 3 common tick boxes ‘Which of the following are you available to offer experience on?/ ‘Experience in which of the following would be important in your mentor? ’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IE"/>
              <a:t>Objectives review: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ct val="100000"/>
              <a:buNone/>
            </a:pPr>
            <a:r>
              <a:rPr lang="en-I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‘</a:t>
            </a:r>
            <a:r>
              <a:rPr b="0" i="0" lang="en-I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What are you hoping to get out of the ISWE mentorship programme?’</a:t>
            </a:r>
            <a:endParaRPr/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8535" y="5244765"/>
            <a:ext cx="1935265" cy="155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1065197" y="5120640"/>
            <a:ext cx="100584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IE" sz="3600">
                <a:solidFill>
                  <a:srgbClr val="FFFFFF"/>
                </a:solidFill>
              </a:rPr>
              <a:t>Have you any previous experience of mentoring?</a:t>
            </a:r>
            <a:endParaRPr/>
          </a:p>
        </p:txBody>
      </p:sp>
      <p:pic>
        <p:nvPicPr>
          <p:cNvPr descr="A picture containing text, clipart&#10;&#10;Description automatically generated"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616" y="1682225"/>
            <a:ext cx="5131653" cy="310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81" name="Google Shape;1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4727" y="1433182"/>
            <a:ext cx="3602736" cy="360273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accent1"/>
                </a:solidFill>
              </a:rPr>
              <a:t>Experience 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1270090" y="2053188"/>
            <a:ext cx="974319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b="0" i="0" lang="en-I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any experience of mentoring?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b="0" i="0" lang="en-I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has been a Mentee or Mentor before? </a:t>
            </a:r>
            <a:endParaRPr/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602" y="3835088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1514475" y="400760"/>
            <a:ext cx="8660981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alibri"/>
              <a:buNone/>
            </a:pPr>
            <a:r>
              <a:rPr b="1" lang="en-IE" sz="8000">
                <a:solidFill>
                  <a:schemeClr val="accent1"/>
                </a:solidFill>
              </a:rPr>
              <a:t>What is Mentoring? </a:t>
            </a:r>
            <a:endParaRPr/>
          </a:p>
        </p:txBody>
      </p:sp>
      <p:sp>
        <p:nvSpPr>
          <p:cNvPr id="202" name="Google Shape;202;p9"/>
          <p:cNvSpPr txBox="1"/>
          <p:nvPr>
            <p:ph idx="11" type="ftr"/>
          </p:nvPr>
        </p:nvSpPr>
        <p:spPr>
          <a:xfrm>
            <a:off x="0" y="6356350"/>
            <a:ext cx="1219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2023-11-26T19:05:05Z</dcterms:created>
  <dc:creator>Bernadette Power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67bad818-e9b1-45c7-8dfa-6ce2a8184127</vt:lpwstr>
  </property>
  <property fmtid="{D5CDD505-2E9C-101B-9397-08002B2CF9AE}" pid="3" name="bjClsUserRVM">
    <vt:lpwstr>[]</vt:lpwstr>
  </property>
  <property fmtid="{D5CDD505-2E9C-101B-9397-08002B2CF9AE}" pid="4" name="bjSaver">
    <vt:lpwstr>JPwIi61xL6PotGHIW+KPk9U0WE3QhFT2</vt:lpwstr>
  </property>
  <property fmtid="{D5CDD505-2E9C-101B-9397-08002B2CF9AE}" pid="5" name="bjDocumentSecurityLabel">
    <vt:lpwstr>Unrestricted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policy="a586b747-2a7c-4f57-bcd1-e81df5c8c005" origin="userSelected" xmlns="http://www.boldonj</vt:lpwstr>
  </property>
  <property fmtid="{D5CDD505-2E9C-101B-9397-08002B2CF9AE}" pid="7" name="bjDocumentLabelXML-0">
    <vt:lpwstr>ames.com/2008/01/sie/internal/label"&gt;&lt;element uid="id_classification_nonbusiness" value="" /&gt;&lt;element uid="28c775dd-3fa7-40f2-8368-0e7fa48abc25" value="" /&gt;&lt;/sisl&gt;</vt:lpwstr>
  </property>
  <property fmtid="{D5CDD505-2E9C-101B-9397-08002B2CF9AE}" pid="8" name="bjSlideMasterFooterText">
    <vt:lpwstr/>
  </property>
  <property fmtid="{D5CDD505-2E9C-101B-9397-08002B2CF9AE}" pid="9" name="_AdHocReviewCycleID">
    <vt:i4>-1194734461</vt:i4>
  </property>
  <property fmtid="{D5CDD505-2E9C-101B-9397-08002B2CF9AE}" pid="10" name="_NewReviewCycle">
    <vt:lpwstr/>
  </property>
  <property fmtid="{D5CDD505-2E9C-101B-9397-08002B2CF9AE}" pid="11" name="_EmailSubject">
    <vt:lpwstr>mentor training</vt:lpwstr>
  </property>
  <property fmtid="{D5CDD505-2E9C-101B-9397-08002B2CF9AE}" pid="12" name="_AuthorEmail">
    <vt:lpwstr>tara.mcindoecalder@centralbank.ie</vt:lpwstr>
  </property>
  <property fmtid="{D5CDD505-2E9C-101B-9397-08002B2CF9AE}" pid="13" name="_AuthorEmailDisplayName">
    <vt:lpwstr>McIndoe Calder, Tara</vt:lpwstr>
  </property>
</Properties>
</file>