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NSimSun" panose="02010609030101010101" pitchFamily="49" charset="-122"/>
      <p:regular r:id="rId46"/>
    </p:embeddedFont>
    <p:embeddedFont>
      <p:font typeface="Lato" panose="020F0502020204030203"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KWY3RZxw4afyyk/npjjJcRz87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75B68A-040C-4424-8EC0-33A9C744AE13}">
  <a:tblStyle styleId="{0B75B68A-040C-4424-8EC0-33A9C744AE1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91" name="Google Shape;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9: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204" name="Google Shape;20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0: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214" name="Google Shape;2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1: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224" name="Google Shape;22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2: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237" name="Google Shape;2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3: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251" name="Google Shape;2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4: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14:notes"/>
          <p:cNvSpPr txBox="1">
            <a:spLocks noGrp="1"/>
          </p:cNvSpPr>
          <p:nvPr>
            <p:ph type="ftr" idx="11"/>
          </p:nvPr>
        </p:nvSpPr>
        <p:spPr>
          <a:xfrm>
            <a:off x="0" y="8685213"/>
            <a:ext cx="68580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266" name="Google Shape;266;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5: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276" name="Google Shape;27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6: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286" name="Google Shape;28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7: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299" name="Google Shape;29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8: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308" name="Google Shape;30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19: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324" name="Google Shape;32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20: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341" name="Google Shape;3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21: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356" name="Google Shape;35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22: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369" name="Google Shape;36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23: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382" name="Google Shape;3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24: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392" name="Google Shape;39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5: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407" name="Google Shape;40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26: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418" name="Google Shape;41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c7367ce48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3c7367ce48c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g3c7367ce48c_1_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3c7367ce48c_1_0:notes"/>
          <p:cNvSpPr txBox="1">
            <a:spLocks noGrp="1"/>
          </p:cNvSpPr>
          <p:nvPr>
            <p:ph type="ftr" idx="11"/>
          </p:nvPr>
        </p:nvSpPr>
        <p:spPr>
          <a:xfrm>
            <a:off x="0" y="8685213"/>
            <a:ext cx="68580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430" name="Google Shape;430;g3c7367ce48c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27: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441" name="Google Shape;4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28: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450" name="Google Shape;45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29: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465" name="Google Shape;46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30: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478" name="Google Shape;47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3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31: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496" name="Google Shape;49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32: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519" name="Google Shape;51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33: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547" name="Google Shape;54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3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34: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557" name="Google Shape;55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c7367ce48c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g3c7367ce48c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g3c7367ce48c_1_11: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g3c7367ce48c_1_11:notes"/>
          <p:cNvSpPr txBox="1">
            <a:spLocks noGrp="1"/>
          </p:cNvSpPr>
          <p:nvPr>
            <p:ph type="ftr" idx="11"/>
          </p:nvPr>
        </p:nvSpPr>
        <p:spPr>
          <a:xfrm>
            <a:off x="0" y="8685213"/>
            <a:ext cx="68580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567" name="Google Shape;567;g3c7367ce48c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35: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577" name="Google Shape;57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36: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588" name="Google Shape;58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122" name="Google Shape;1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8" name="Google Shape;598;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p37: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600" name="Google Shape;60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3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38: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611" name="Google Shape;61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3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39: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621" name="Google Shape;62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4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1" name="Google Shape;631;p40: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632" name="Google Shape;63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5: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131" name="Google Shape;13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6: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141" name="Google Shape;14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c79d9c4ec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c79d9c4ec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3c79d9c4ecb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7: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184" name="Google Shape;18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8:notes"/>
          <p:cNvSpPr txBox="1">
            <a:spLocks noGrp="1"/>
          </p:cNvSpPr>
          <p:nvPr>
            <p:ph type="ftr" idx="11"/>
          </p:nvPr>
        </p:nvSpPr>
        <p:spPr>
          <a:xfrm>
            <a:off x="0" y="8685213"/>
            <a:ext cx="68580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IE"/>
              <a:t> </a:t>
            </a:r>
            <a:endParaRPr/>
          </a:p>
        </p:txBody>
      </p:sp>
      <p:sp>
        <p:nvSpPr>
          <p:cNvPr id="195" name="Google Shape;19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2"/>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u="none">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2"/>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u="none">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4"/>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u="none">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5"/>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6"/>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7"/>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8"/>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9"/>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0"/>
          <p:cNvSpPr>
            <a:spLocks noGrp="1"/>
          </p:cNvSpPr>
          <p:nvPr>
            <p:ph type="pic" idx="2"/>
          </p:nvPr>
        </p:nvSpPr>
        <p:spPr>
          <a:xfrm>
            <a:off x="5183188" y="987425"/>
            <a:ext cx="6172200" cy="4873625"/>
          </a:xfrm>
          <a:prstGeom prst="rect">
            <a:avLst/>
          </a:prstGeom>
          <a:noFill/>
          <a:ln>
            <a:noFill/>
          </a:ln>
        </p:spPr>
      </p:sp>
      <p:sp>
        <p:nvSpPr>
          <p:cNvPr id="70" name="Google Shape;70;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pic>
        <p:nvPicPr>
          <p:cNvPr id="15" name="Google Shape;15;p41"/>
          <p:cNvPicPr preferRelativeResize="0"/>
          <p:nvPr/>
        </p:nvPicPr>
        <p:blipFill rotWithShape="1">
          <a:blip r:embed="rId13">
            <a:alphaModFix/>
          </a:blip>
          <a:srcRect/>
          <a:stretch/>
        </p:blipFill>
        <p:spPr>
          <a:xfrm>
            <a:off x="10751019" y="0"/>
            <a:ext cx="1440981" cy="1376218"/>
          </a:xfrm>
          <a:prstGeom prst="rect">
            <a:avLst/>
          </a:prstGeom>
          <a:noFill/>
          <a:ln>
            <a:noFill/>
          </a:ln>
        </p:spPr>
      </p:pic>
      <p:pic>
        <p:nvPicPr>
          <p:cNvPr id="16" name="Google Shape;16;p41" descr="A picture containing text, clipart&#10;&#10;Description automatically generated"/>
          <p:cNvPicPr preferRelativeResize="0"/>
          <p:nvPr/>
        </p:nvPicPr>
        <p:blipFill rotWithShape="1">
          <a:blip r:embed="rId14">
            <a:alphaModFix/>
          </a:blip>
          <a:srcRect/>
          <a:stretch/>
        </p:blipFill>
        <p:spPr>
          <a:xfrm>
            <a:off x="1" y="5723636"/>
            <a:ext cx="1874982" cy="11343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oleObject" Target="../embeddings/oleObject1.bin"/><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cbiplaza/services/HR/LD_Documents/Connect%20Mentoring%20Guidelines%202022%202023.pdf"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p:nvPr/>
        </p:nvSpPr>
        <p:spPr>
          <a:xfrm>
            <a:off x="8766825" y="6230525"/>
            <a:ext cx="3365100" cy="588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2400"/>
              <a:buFont typeface="Arial"/>
              <a:buNone/>
            </a:pPr>
            <a:r>
              <a:rPr lang="en-IE" sz="2400">
                <a:solidFill>
                  <a:srgbClr val="7030A0"/>
                </a:solidFill>
                <a:latin typeface="Calibri"/>
                <a:ea typeface="Calibri"/>
                <a:cs typeface="Calibri"/>
                <a:sym typeface="Calibri"/>
              </a:rPr>
              <a:t>13</a:t>
            </a:r>
            <a:r>
              <a:rPr lang="en-IE" sz="2400" baseline="30000">
                <a:solidFill>
                  <a:srgbClr val="7030A0"/>
                </a:solidFill>
                <a:latin typeface="Calibri"/>
                <a:ea typeface="Calibri"/>
                <a:cs typeface="Calibri"/>
                <a:sym typeface="Calibri"/>
              </a:rPr>
              <a:t>th</a:t>
            </a:r>
            <a:r>
              <a:rPr lang="en-IE" sz="2400" b="0" i="0" u="none" strike="noStrike" cap="none">
                <a:solidFill>
                  <a:srgbClr val="7030A0"/>
                </a:solidFill>
                <a:latin typeface="Calibri"/>
                <a:ea typeface="Calibri"/>
                <a:cs typeface="Calibri"/>
                <a:sym typeface="Calibri"/>
              </a:rPr>
              <a:t> </a:t>
            </a:r>
            <a:r>
              <a:rPr lang="en-IE" sz="2400">
                <a:solidFill>
                  <a:srgbClr val="7030A0"/>
                </a:solidFill>
                <a:latin typeface="Calibri"/>
                <a:ea typeface="Calibri"/>
                <a:cs typeface="Calibri"/>
                <a:sym typeface="Calibri"/>
              </a:rPr>
              <a:t>February</a:t>
            </a:r>
            <a:r>
              <a:rPr lang="en-IE" sz="2400" b="0" i="0" u="none" strike="noStrike" cap="none">
                <a:solidFill>
                  <a:srgbClr val="7030A0"/>
                </a:solidFill>
                <a:latin typeface="Calibri"/>
                <a:ea typeface="Calibri"/>
                <a:cs typeface="Calibri"/>
                <a:sym typeface="Calibri"/>
              </a:rPr>
              <a:t> 202</a:t>
            </a:r>
            <a:r>
              <a:rPr lang="en-IE" sz="2400">
                <a:solidFill>
                  <a:srgbClr val="7030A0"/>
                </a:solidFill>
                <a:latin typeface="Calibri"/>
                <a:ea typeface="Calibri"/>
                <a:cs typeface="Calibri"/>
                <a:sym typeface="Calibri"/>
              </a:rPr>
              <a:t>6</a:t>
            </a:r>
            <a:r>
              <a:rPr lang="en-IE" sz="2400" b="0" i="0" u="none" strike="noStrike" cap="none">
                <a:solidFill>
                  <a:srgbClr val="7030A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066800" y="1483112"/>
            <a:ext cx="10058400" cy="2709747"/>
          </a:xfrm>
          <a:prstGeom prst="rect">
            <a:avLst/>
          </a:prstGeom>
          <a:no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rgbClr val="0070C0"/>
              </a:buClr>
              <a:buSzPts val="4000"/>
              <a:buFont typeface="Calibri"/>
              <a:buNone/>
            </a:pPr>
            <a:r>
              <a:rPr lang="en-IE" sz="4000" b="1" i="0" u="none" strike="noStrike" cap="none">
                <a:solidFill>
                  <a:srgbClr val="0070C0"/>
                </a:solidFill>
                <a:latin typeface="Calibri"/>
                <a:ea typeface="Calibri"/>
                <a:cs typeface="Calibri"/>
                <a:sym typeface="Calibri"/>
              </a:rPr>
              <a:t>ISWE MENTORSHIP PROGRAMME 202</a:t>
            </a:r>
            <a:r>
              <a:rPr lang="en-IE" sz="4000" b="1">
                <a:solidFill>
                  <a:srgbClr val="0070C0"/>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70C0"/>
              </a:buClr>
              <a:buSzPts val="8000"/>
              <a:buFont typeface="Calibri"/>
              <a:buNone/>
            </a:pPr>
            <a:br>
              <a:rPr lang="en-IE" sz="8000" b="1" i="0" u="none" strike="noStrike" cap="none">
                <a:solidFill>
                  <a:srgbClr val="0070C0"/>
                </a:solidFill>
                <a:latin typeface="Calibri"/>
                <a:ea typeface="Calibri"/>
                <a:cs typeface="Calibri"/>
                <a:sym typeface="Calibri"/>
              </a:rPr>
            </a:br>
            <a:r>
              <a:rPr lang="en-IE" sz="8800" b="1" i="0" u="none" strike="noStrike" cap="none">
                <a:solidFill>
                  <a:srgbClr val="0070C0"/>
                </a:solidFill>
                <a:latin typeface="Calibri"/>
                <a:ea typeface="Calibri"/>
                <a:cs typeface="Calibri"/>
                <a:sym typeface="Calibri"/>
              </a:rPr>
              <a:t>Mentee Training</a:t>
            </a:r>
            <a:endParaRPr sz="1400" b="0" i="0" u="none" strike="noStrike" cap="none">
              <a:solidFill>
                <a:srgbClr val="000000"/>
              </a:solidFill>
              <a:latin typeface="Arial"/>
              <a:ea typeface="Arial"/>
              <a:cs typeface="Arial"/>
              <a:sym typeface="Arial"/>
            </a:endParaRPr>
          </a:p>
        </p:txBody>
      </p:sp>
      <p:sp>
        <p:nvSpPr>
          <p:cNvPr id="95" name="Google Shape;95;p1"/>
          <p:cNvSpPr txBox="1">
            <a:spLocks noGrp="1"/>
          </p:cNvSpPr>
          <p:nvPr>
            <p:ph type="ftr" idx="11"/>
          </p:nvPr>
        </p:nvSpPr>
        <p:spPr>
          <a:xfrm>
            <a:off x="2242425" y="6277526"/>
            <a:ext cx="9889500" cy="47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i="0" u="none" strike="noStrike" cap="none">
                <a:solidFill>
                  <a:srgbClr val="2E75B5"/>
                </a:solidFill>
              </a:rPr>
              <a:t>What is Mentoring?</a:t>
            </a:r>
            <a:endParaRPr>
              <a:solidFill>
                <a:srgbClr val="2E75B5"/>
              </a:solidFill>
            </a:endParaRPr>
          </a:p>
        </p:txBody>
      </p:sp>
      <p:sp>
        <p:nvSpPr>
          <p:cNvPr id="207" name="Google Shape;207;p9"/>
          <p:cNvSpPr txBox="1">
            <a:spLocks noGrp="1"/>
          </p:cNvSpPr>
          <p:nvPr>
            <p:ph type="body" idx="1"/>
          </p:nvPr>
        </p:nvSpPr>
        <p:spPr>
          <a:xfrm>
            <a:off x="838200" y="1690688"/>
            <a:ext cx="10515600" cy="40686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IE" sz="2400"/>
              <a:t>Mentoring takes a long term, broader perspective than coaching, helping the learner develop a clearer sense of career direction and broader, more intuitive skills. </a:t>
            </a:r>
            <a:endParaRPr/>
          </a:p>
          <a:p>
            <a:pPr marL="0" lvl="0" indent="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IE" sz="2400"/>
              <a:t>The mentor acts as a sounding board, counsellor and advisor as well as helping the learner build more effective networks – </a:t>
            </a:r>
            <a:r>
              <a:rPr lang="en-IE" sz="2400" i="1"/>
              <a:t>Chartered Institute of Personnel and Development </a:t>
            </a:r>
            <a:endParaRPr/>
          </a:p>
          <a:p>
            <a:pPr marL="0" lvl="0" indent="0" algn="ctr" rtl="0">
              <a:lnSpc>
                <a:spcPct val="90000"/>
              </a:lnSpc>
              <a:spcBef>
                <a:spcPts val="1102"/>
              </a:spcBef>
              <a:spcAft>
                <a:spcPts val="0"/>
              </a:spcAft>
              <a:buClr>
                <a:srgbClr val="E57225"/>
              </a:buClr>
              <a:buSzPts val="3200"/>
              <a:buNone/>
            </a:pPr>
            <a:r>
              <a:rPr lang="en-IE" sz="3200"/>
              <a:t>“</a:t>
            </a:r>
            <a:r>
              <a:rPr lang="en-IE" sz="2400"/>
              <a:t>Mentoring is a brain to pick, an ear to listen and a push in the right direction”</a:t>
            </a:r>
            <a:endParaRPr/>
          </a:p>
          <a:p>
            <a:pPr marL="0" lvl="0" indent="0" algn="ctr" rtl="0">
              <a:lnSpc>
                <a:spcPct val="90000"/>
              </a:lnSpc>
              <a:spcBef>
                <a:spcPts val="1102"/>
              </a:spcBef>
              <a:spcAft>
                <a:spcPts val="0"/>
              </a:spcAft>
              <a:buClr>
                <a:srgbClr val="E57225"/>
              </a:buClr>
              <a:buSzPts val="2400"/>
              <a:buNone/>
            </a:pPr>
            <a:r>
              <a:rPr lang="en-IE" sz="2400"/>
              <a:t>	John C. Crosby, - U.S Congressman &amp; Supreme Court Judge</a:t>
            </a:r>
            <a:endParaRPr sz="2400"/>
          </a:p>
          <a:p>
            <a:pPr marL="228600" lvl="0" indent="-50800" algn="l" rtl="0">
              <a:lnSpc>
                <a:spcPct val="90000"/>
              </a:lnSpc>
              <a:spcBef>
                <a:spcPts val="1000"/>
              </a:spcBef>
              <a:spcAft>
                <a:spcPts val="0"/>
              </a:spcAft>
              <a:buClr>
                <a:schemeClr val="dk1"/>
              </a:buClr>
              <a:buSzPts val="2800"/>
              <a:buNone/>
            </a:pPr>
            <a:endParaRPr/>
          </a:p>
        </p:txBody>
      </p:sp>
      <p:sp>
        <p:nvSpPr>
          <p:cNvPr id="208" name="Google Shape;208;p9"/>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title"/>
          </p:nvPr>
        </p:nvSpPr>
        <p:spPr>
          <a:xfrm>
            <a:off x="835706" y="408392"/>
            <a:ext cx="10058400" cy="14493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i="0" u="none" strike="noStrike" cap="none">
                <a:solidFill>
                  <a:srgbClr val="2E75B5"/>
                </a:solidFill>
              </a:rPr>
              <a:t>What is Mentoring?</a:t>
            </a:r>
            <a:br>
              <a:rPr lang="en-IE" sz="4800" b="1" i="0" u="none" strike="noStrike" cap="none">
                <a:solidFill>
                  <a:schemeClr val="accent2"/>
                </a:solidFill>
                <a:latin typeface="Lato"/>
                <a:ea typeface="Lato"/>
                <a:cs typeface="Lato"/>
                <a:sym typeface="Lato"/>
              </a:rPr>
            </a:br>
            <a:endParaRPr>
              <a:solidFill>
                <a:schemeClr val="accent2"/>
              </a:solidFill>
            </a:endParaRPr>
          </a:p>
        </p:txBody>
      </p:sp>
      <p:sp>
        <p:nvSpPr>
          <p:cNvPr id="217" name="Google Shape;217;p10"/>
          <p:cNvSpPr txBox="1"/>
          <p:nvPr/>
        </p:nvSpPr>
        <p:spPr>
          <a:xfrm>
            <a:off x="835706" y="1410004"/>
            <a:ext cx="9945000" cy="443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0" i="0" u="none" strike="noStrike" cap="none">
                <a:solidFill>
                  <a:schemeClr val="dk1"/>
                </a:solidFill>
                <a:latin typeface="Calibri"/>
                <a:ea typeface="Calibri"/>
                <a:cs typeface="Calibri"/>
                <a:sym typeface="Calibri"/>
              </a:rPr>
              <a:t>Mentoring,  be it </a:t>
            </a:r>
            <a:r>
              <a:rPr lang="en-IE" sz="2400" b="1" i="0" u="none" strike="noStrike" cap="none">
                <a:solidFill>
                  <a:schemeClr val="dk1"/>
                </a:solidFill>
                <a:latin typeface="Calibri"/>
                <a:ea typeface="Calibri"/>
                <a:cs typeface="Calibri"/>
                <a:sym typeface="Calibri"/>
              </a:rPr>
              <a:t>Traditional or Group Mentoring,</a:t>
            </a:r>
            <a:r>
              <a:rPr lang="en-IE" sz="2400" b="0" i="0" u="none" strike="noStrike" cap="none">
                <a:solidFill>
                  <a:schemeClr val="dk1"/>
                </a:solidFill>
                <a:latin typeface="Calibri"/>
                <a:ea typeface="Calibri"/>
                <a:cs typeface="Calibri"/>
                <a:sym typeface="Calibri"/>
              </a:rPr>
              <a:t> is a form of professional and personal development: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en-IE" sz="2400" b="0" i="0" u="none" strike="noStrike" cap="none">
                <a:solidFill>
                  <a:schemeClr val="dk1"/>
                </a:solidFill>
                <a:latin typeface="Calibri"/>
                <a:ea typeface="Calibri"/>
                <a:cs typeface="Calibri"/>
                <a:sym typeface="Calibri"/>
              </a:rPr>
              <a:t>which recognises that we all learn from the experience, skills and wisdom of others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en-IE" sz="2400" b="0" i="0" u="none" strike="noStrike" cap="none">
                <a:solidFill>
                  <a:schemeClr val="dk1"/>
                </a:solidFill>
                <a:latin typeface="Calibri"/>
                <a:ea typeface="Calibri"/>
                <a:cs typeface="Calibri"/>
                <a:sym typeface="Calibri"/>
              </a:rPr>
              <a:t>where the relationship is based upon mutual trust and respect</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en-IE" sz="2400" b="0" i="0" u="none" strike="noStrike" cap="none">
                <a:solidFill>
                  <a:schemeClr val="dk1"/>
                </a:solidFill>
                <a:latin typeface="Calibri"/>
                <a:ea typeface="Calibri"/>
                <a:cs typeface="Calibri"/>
                <a:sym typeface="Calibri"/>
              </a:rPr>
              <a:t>where the mentor acts as a facilitator to the mentee’s learning and growth</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Noto Sans Symbols"/>
              <a:buChar char="✔"/>
            </a:pPr>
            <a:r>
              <a:rPr lang="en-IE" sz="2400" b="0" i="0" u="none" strike="noStrike" cap="none">
                <a:solidFill>
                  <a:schemeClr val="dk1"/>
                </a:solidFill>
                <a:latin typeface="Calibri"/>
                <a:ea typeface="Calibri"/>
                <a:cs typeface="Calibri"/>
                <a:sym typeface="Calibri"/>
              </a:rPr>
              <a:t>where </a:t>
            </a:r>
            <a:r>
              <a:rPr lang="en-IE" sz="2400" b="1" i="0" u="sng" strike="noStrike" cap="none">
                <a:solidFill>
                  <a:schemeClr val="dk1"/>
                </a:solidFill>
                <a:latin typeface="Calibri"/>
                <a:ea typeface="Calibri"/>
                <a:cs typeface="Calibri"/>
                <a:sym typeface="Calibri"/>
              </a:rPr>
              <a:t>the mentee is responsible for their own learning and growth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Calibri"/>
              <a:ea typeface="Calibri"/>
              <a:cs typeface="Calibri"/>
              <a:sym typeface="Calibri"/>
            </a:endParaRPr>
          </a:p>
        </p:txBody>
      </p:sp>
      <p:sp>
        <p:nvSpPr>
          <p:cNvPr id="218" name="Google Shape;218;p10"/>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a:spLocks noGrp="1"/>
          </p:cNvSpPr>
          <p:nvPr>
            <p:ph type="title"/>
          </p:nvPr>
        </p:nvSpPr>
        <p:spPr>
          <a:xfrm>
            <a:off x="589280" y="324769"/>
            <a:ext cx="10058400" cy="14493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i="0" u="none" strike="noStrike" cap="none">
                <a:solidFill>
                  <a:srgbClr val="2E75B5"/>
                </a:solidFill>
              </a:rPr>
              <a:t>What is Mentoring?</a:t>
            </a:r>
            <a:br>
              <a:rPr lang="en-IE" sz="4800" b="1" i="0" u="none" strike="noStrike" cap="none">
                <a:solidFill>
                  <a:schemeClr val="accent2"/>
                </a:solidFill>
                <a:latin typeface="Lato"/>
                <a:ea typeface="Lato"/>
                <a:cs typeface="Lato"/>
                <a:sym typeface="Lato"/>
              </a:rPr>
            </a:br>
            <a:endParaRPr>
              <a:solidFill>
                <a:schemeClr val="accent2"/>
              </a:solidFill>
            </a:endParaRPr>
          </a:p>
        </p:txBody>
      </p:sp>
      <p:sp>
        <p:nvSpPr>
          <p:cNvPr id="227" name="Google Shape;227;p11"/>
          <p:cNvSpPr/>
          <p:nvPr/>
        </p:nvSpPr>
        <p:spPr>
          <a:xfrm>
            <a:off x="589280" y="1506283"/>
            <a:ext cx="5349382" cy="3849810"/>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1"/>
          <p:cNvSpPr/>
          <p:nvPr/>
        </p:nvSpPr>
        <p:spPr>
          <a:xfrm>
            <a:off x="6537000" y="1592898"/>
            <a:ext cx="5349382" cy="3849810"/>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1"/>
          <p:cNvSpPr txBox="1"/>
          <p:nvPr/>
        </p:nvSpPr>
        <p:spPr>
          <a:xfrm>
            <a:off x="7095860" y="1688383"/>
            <a:ext cx="609765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IE" sz="1800" b="1" i="0" u="none" strike="noStrike" cap="none">
                <a:solidFill>
                  <a:schemeClr val="dk1"/>
                </a:solidFill>
                <a:latin typeface="Calibri"/>
                <a:ea typeface="Calibri"/>
                <a:cs typeface="Calibri"/>
                <a:sym typeface="Calibri"/>
              </a:rPr>
              <a:t>What Mentoring Is Not  </a:t>
            </a:r>
            <a:r>
              <a:rPr lang="en-IE" sz="2400" b="1" i="0" u="none" strike="noStrike" cap="none">
                <a:solidFill>
                  <a:schemeClr val="dk1"/>
                </a:solidFill>
                <a:latin typeface="NSimSun"/>
                <a:ea typeface="NSimSun"/>
                <a:cs typeface="NSimSun"/>
                <a:sym typeface="NSimSun"/>
              </a:rPr>
              <a:t> 🗶</a:t>
            </a:r>
            <a:endParaRPr sz="2400" b="1" i="0" u="none" strike="noStrike" cap="none">
              <a:solidFill>
                <a:schemeClr val="dk1"/>
              </a:solidFill>
              <a:latin typeface="Calibri"/>
              <a:ea typeface="Calibri"/>
              <a:cs typeface="Calibri"/>
              <a:sym typeface="Calibri"/>
            </a:endParaRPr>
          </a:p>
        </p:txBody>
      </p:sp>
      <p:sp>
        <p:nvSpPr>
          <p:cNvPr id="230" name="Google Shape;230;p11"/>
          <p:cNvSpPr txBox="1"/>
          <p:nvPr/>
        </p:nvSpPr>
        <p:spPr>
          <a:xfrm>
            <a:off x="1287202" y="1629871"/>
            <a:ext cx="659461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IE" sz="1800" b="1" i="0" u="none" strike="noStrike" cap="none">
                <a:solidFill>
                  <a:schemeClr val="dk1"/>
                </a:solidFill>
                <a:latin typeface="Calibri"/>
                <a:ea typeface="Calibri"/>
                <a:cs typeface="Calibri"/>
                <a:sym typeface="Calibri"/>
              </a:rPr>
              <a:t>What Mentoring Is </a:t>
            </a:r>
            <a:r>
              <a:rPr lang="en-IE" sz="2400" b="1" i="0" u="none" strike="noStrike" cap="none">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p:txBody>
      </p:sp>
      <p:sp>
        <p:nvSpPr>
          <p:cNvPr id="231" name="Google Shape;231;p11"/>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1096963" y="287338"/>
            <a:ext cx="10058400" cy="14493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i="0" u="none" strike="noStrike" cap="none">
                <a:solidFill>
                  <a:srgbClr val="2E75B5"/>
                </a:solidFill>
              </a:rPr>
              <a:t>What is Mentoring?</a:t>
            </a:r>
            <a:br>
              <a:rPr lang="en-IE" sz="4800" b="1" i="0" u="none" strike="noStrike" cap="none">
                <a:solidFill>
                  <a:schemeClr val="accent2"/>
                </a:solidFill>
                <a:latin typeface="Lato"/>
                <a:ea typeface="Lato"/>
                <a:cs typeface="Lato"/>
                <a:sym typeface="Lato"/>
              </a:rPr>
            </a:br>
            <a:endParaRPr>
              <a:solidFill>
                <a:schemeClr val="accent2"/>
              </a:solidFill>
            </a:endParaRPr>
          </a:p>
        </p:txBody>
      </p:sp>
      <p:sp>
        <p:nvSpPr>
          <p:cNvPr id="240" name="Google Shape;240;p12"/>
          <p:cNvSpPr/>
          <p:nvPr/>
        </p:nvSpPr>
        <p:spPr>
          <a:xfrm>
            <a:off x="843627" y="1347635"/>
            <a:ext cx="5617556" cy="4601436"/>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12"/>
          <p:cNvSpPr/>
          <p:nvPr/>
        </p:nvSpPr>
        <p:spPr>
          <a:xfrm>
            <a:off x="6529384" y="1347634"/>
            <a:ext cx="5349382" cy="4601437"/>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12"/>
          <p:cNvSpPr txBox="1"/>
          <p:nvPr/>
        </p:nvSpPr>
        <p:spPr>
          <a:xfrm>
            <a:off x="7184586" y="1457622"/>
            <a:ext cx="609765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IE" sz="1800" b="1" i="0" u="none" strike="noStrike" cap="none">
                <a:solidFill>
                  <a:schemeClr val="dk1"/>
                </a:solidFill>
                <a:latin typeface="Calibri"/>
                <a:ea typeface="Calibri"/>
                <a:cs typeface="Calibri"/>
                <a:sym typeface="Calibri"/>
              </a:rPr>
              <a:t>What Mentoring Is Not  </a:t>
            </a:r>
            <a:r>
              <a:rPr lang="en-IE" sz="2400" b="1" i="0" u="none" strike="noStrike" cap="none">
                <a:solidFill>
                  <a:schemeClr val="dk1"/>
                </a:solidFill>
                <a:latin typeface="NSimSun"/>
                <a:ea typeface="NSimSun"/>
                <a:cs typeface="NSimSun"/>
                <a:sym typeface="NSimSun"/>
              </a:rPr>
              <a:t> 🗶</a:t>
            </a:r>
            <a:endParaRPr sz="2400" b="1" i="0" u="none" strike="noStrike" cap="none">
              <a:solidFill>
                <a:schemeClr val="dk1"/>
              </a:solidFill>
              <a:latin typeface="Calibri"/>
              <a:ea typeface="Calibri"/>
              <a:cs typeface="Calibri"/>
              <a:sym typeface="Calibri"/>
            </a:endParaRPr>
          </a:p>
        </p:txBody>
      </p:sp>
      <p:sp>
        <p:nvSpPr>
          <p:cNvPr id="243" name="Google Shape;243;p12"/>
          <p:cNvSpPr txBox="1"/>
          <p:nvPr/>
        </p:nvSpPr>
        <p:spPr>
          <a:xfrm>
            <a:off x="1634581" y="1347635"/>
            <a:ext cx="659461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IE" sz="1800" b="1" i="0" u="none" strike="noStrike" cap="none">
                <a:solidFill>
                  <a:schemeClr val="dk1"/>
                </a:solidFill>
                <a:latin typeface="Calibri"/>
                <a:ea typeface="Calibri"/>
                <a:cs typeface="Calibri"/>
                <a:sym typeface="Calibri"/>
              </a:rPr>
              <a:t>What Mentoring Is </a:t>
            </a:r>
            <a:r>
              <a:rPr lang="en-IE" sz="2400" b="1" i="0" u="none" strike="noStrike" cap="none">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p:txBody>
      </p:sp>
      <p:sp>
        <p:nvSpPr>
          <p:cNvPr id="244" name="Google Shape;244;p12"/>
          <p:cNvSpPr txBox="1"/>
          <p:nvPr/>
        </p:nvSpPr>
        <p:spPr>
          <a:xfrm>
            <a:off x="1096963" y="1838349"/>
            <a:ext cx="5135659" cy="411676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Opportunity to enhance an individual’s skills, knowledge and work performance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Access to independent and objective perspectives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Sounding board, someone who has ‘been there, done that’</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Space to learn in a confidential and safe environment</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Helping a mentee with honest evaluations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Enables mentees to make decisions by looking at consequences, impacts and alternatives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Opportunity to enhance professional network</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Learning opportunity for both sides</a:t>
            </a:r>
            <a:endParaRPr sz="1400" b="0" i="0" u="none" strike="noStrike" cap="none">
              <a:solidFill>
                <a:srgbClr val="000000"/>
              </a:solidFill>
              <a:latin typeface="Arial"/>
              <a:ea typeface="Arial"/>
              <a:cs typeface="Arial"/>
              <a:sym typeface="Arial"/>
            </a:endParaRPr>
          </a:p>
        </p:txBody>
      </p:sp>
      <p:sp>
        <p:nvSpPr>
          <p:cNvPr id="245" name="Google Shape;245;p12"/>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802981" y="241770"/>
            <a:ext cx="10058400" cy="14493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i="0" u="none" strike="noStrike" cap="none">
                <a:solidFill>
                  <a:srgbClr val="2E75B5"/>
                </a:solidFill>
              </a:rPr>
              <a:t>What is Mentoring?</a:t>
            </a:r>
            <a:br>
              <a:rPr lang="en-IE" sz="4800" b="1" i="0" u="none" strike="noStrike" cap="none">
                <a:solidFill>
                  <a:schemeClr val="accent2"/>
                </a:solidFill>
                <a:latin typeface="Lato"/>
                <a:ea typeface="Lato"/>
                <a:cs typeface="Lato"/>
                <a:sym typeface="Lato"/>
              </a:rPr>
            </a:br>
            <a:endParaRPr>
              <a:solidFill>
                <a:schemeClr val="accent2"/>
              </a:solidFill>
            </a:endParaRPr>
          </a:p>
        </p:txBody>
      </p:sp>
      <p:sp>
        <p:nvSpPr>
          <p:cNvPr id="254" name="Google Shape;254;p13"/>
          <p:cNvSpPr/>
          <p:nvPr/>
        </p:nvSpPr>
        <p:spPr>
          <a:xfrm>
            <a:off x="992040" y="1236987"/>
            <a:ext cx="5349382" cy="4862945"/>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13"/>
          <p:cNvSpPr/>
          <p:nvPr/>
        </p:nvSpPr>
        <p:spPr>
          <a:xfrm>
            <a:off x="6529384" y="1224206"/>
            <a:ext cx="5349382" cy="4854237"/>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13"/>
          <p:cNvSpPr txBox="1"/>
          <p:nvPr/>
        </p:nvSpPr>
        <p:spPr>
          <a:xfrm>
            <a:off x="7095860" y="1372193"/>
            <a:ext cx="609765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IE" sz="1800" b="1" i="0" u="none" strike="noStrike" cap="none">
                <a:solidFill>
                  <a:schemeClr val="dk1"/>
                </a:solidFill>
                <a:latin typeface="Calibri"/>
                <a:ea typeface="Calibri"/>
                <a:cs typeface="Calibri"/>
                <a:sym typeface="Calibri"/>
              </a:rPr>
              <a:t>What Mentoring Is Not  </a:t>
            </a:r>
            <a:r>
              <a:rPr lang="en-IE" sz="2400" b="1" i="0" u="none" strike="noStrike" cap="none">
                <a:solidFill>
                  <a:schemeClr val="dk1"/>
                </a:solidFill>
                <a:latin typeface="NSimSun"/>
                <a:ea typeface="NSimSun"/>
                <a:cs typeface="NSimSun"/>
                <a:sym typeface="NSimSun"/>
              </a:rPr>
              <a:t> 🗶</a:t>
            </a:r>
            <a:endParaRPr sz="2400" b="1" i="0" u="none" strike="noStrike" cap="none">
              <a:solidFill>
                <a:schemeClr val="dk1"/>
              </a:solidFill>
              <a:latin typeface="Calibri"/>
              <a:ea typeface="Calibri"/>
              <a:cs typeface="Calibri"/>
              <a:sym typeface="Calibri"/>
            </a:endParaRPr>
          </a:p>
        </p:txBody>
      </p:sp>
      <p:sp>
        <p:nvSpPr>
          <p:cNvPr id="257" name="Google Shape;257;p13"/>
          <p:cNvSpPr txBox="1"/>
          <p:nvPr/>
        </p:nvSpPr>
        <p:spPr>
          <a:xfrm>
            <a:off x="1704418" y="1236987"/>
            <a:ext cx="659461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IE" sz="1800" b="1" i="0" u="none" strike="noStrike" cap="none">
                <a:solidFill>
                  <a:schemeClr val="dk1"/>
                </a:solidFill>
                <a:latin typeface="Calibri"/>
                <a:ea typeface="Calibri"/>
                <a:cs typeface="Calibri"/>
                <a:sym typeface="Calibri"/>
              </a:rPr>
              <a:t>What Mentoring Is </a:t>
            </a:r>
            <a:r>
              <a:rPr lang="en-IE" sz="2400" b="1" i="0" u="none" strike="noStrike" cap="none">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p:txBody>
      </p:sp>
      <p:sp>
        <p:nvSpPr>
          <p:cNvPr id="258" name="Google Shape;258;p13"/>
          <p:cNvSpPr txBox="1"/>
          <p:nvPr/>
        </p:nvSpPr>
        <p:spPr>
          <a:xfrm>
            <a:off x="1256543" y="1711433"/>
            <a:ext cx="5272841" cy="411676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Opportunity to enhance an individual’s skills, knowledge and work performance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Access to independent and objective perspectives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Sounding board, someone who has ‘been there, done that’</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Space to learn in a confidential and safe environment</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Helping a mentee with honest evaluations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Enables mentees to make decisions by looking at consequences, impacts and alternatives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Opportunity to enhance professional network</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Learning opportunity for both sides</a:t>
            </a:r>
            <a:endParaRPr sz="1400" b="0" i="0" u="none" strike="noStrike" cap="none">
              <a:solidFill>
                <a:srgbClr val="000000"/>
              </a:solidFill>
              <a:latin typeface="Arial"/>
              <a:ea typeface="Arial"/>
              <a:cs typeface="Arial"/>
              <a:sym typeface="Arial"/>
            </a:endParaRPr>
          </a:p>
        </p:txBody>
      </p:sp>
      <p:sp>
        <p:nvSpPr>
          <p:cNvPr id="259" name="Google Shape;259;p13"/>
          <p:cNvSpPr txBox="1"/>
          <p:nvPr/>
        </p:nvSpPr>
        <p:spPr>
          <a:xfrm>
            <a:off x="6982946" y="1969064"/>
            <a:ext cx="4442258" cy="33781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Arial"/>
              <a:buChar char="•"/>
            </a:pPr>
            <a:r>
              <a:rPr lang="en-IE" sz="1600" b="0" i="0" u="none" strike="noStrike" cap="none">
                <a:solidFill>
                  <a:srgbClr val="09506C"/>
                </a:solidFill>
                <a:latin typeface="Calibri"/>
                <a:ea typeface="Calibri"/>
                <a:cs typeface="Calibri"/>
                <a:sym typeface="Calibri"/>
              </a:rPr>
              <a:t>Providing opportunities for unchallenged ventilation about relationship issues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Arial"/>
              <a:buChar char="•"/>
            </a:pPr>
            <a:r>
              <a:rPr lang="en-IE" sz="1600" b="0" i="0" u="none" strike="noStrike" cap="none">
                <a:solidFill>
                  <a:srgbClr val="09506C"/>
                </a:solidFill>
                <a:latin typeface="Calibri"/>
                <a:ea typeface="Calibri"/>
                <a:cs typeface="Calibri"/>
                <a:sym typeface="Calibri"/>
              </a:rPr>
              <a:t>Dealing with an individual’s underperformance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Arial"/>
              <a:buChar char="•"/>
            </a:pPr>
            <a:r>
              <a:rPr lang="en-IE" sz="1600" b="0" i="0" u="none" strike="noStrike" cap="none">
                <a:solidFill>
                  <a:srgbClr val="09506C"/>
                </a:solidFill>
                <a:latin typeface="Calibri"/>
                <a:ea typeface="Calibri"/>
                <a:cs typeface="Calibri"/>
                <a:sym typeface="Calibri"/>
              </a:rPr>
              <a:t>Being judgemental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Arial"/>
              <a:buChar char="•"/>
            </a:pPr>
            <a:r>
              <a:rPr lang="en-IE" sz="1600" b="0" i="0" u="none" strike="noStrike" cap="none">
                <a:solidFill>
                  <a:srgbClr val="09506C"/>
                </a:solidFill>
                <a:latin typeface="Calibri"/>
                <a:ea typeface="Calibri"/>
                <a:cs typeface="Calibri"/>
                <a:sym typeface="Calibri"/>
              </a:rPr>
              <a:t>Making promises in relation to career development or any issues discussed</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Arial"/>
              <a:buChar char="•"/>
            </a:pPr>
            <a:r>
              <a:rPr lang="en-IE" sz="1600" b="0" i="0" u="none" strike="noStrike" cap="none">
                <a:solidFill>
                  <a:srgbClr val="09506C"/>
                </a:solidFill>
                <a:latin typeface="Calibri"/>
                <a:ea typeface="Calibri"/>
                <a:cs typeface="Calibri"/>
                <a:sym typeface="Calibri"/>
              </a:rPr>
              <a:t>Line manager/ PhD supervisor replacement</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Arial"/>
              <a:buChar char="•"/>
            </a:pPr>
            <a:r>
              <a:rPr lang="en-IE" sz="1600" b="0" i="0" u="none" strike="noStrike" cap="none">
                <a:solidFill>
                  <a:srgbClr val="09506C"/>
                </a:solidFill>
                <a:latin typeface="Calibri"/>
                <a:ea typeface="Calibri"/>
                <a:cs typeface="Calibri"/>
                <a:sym typeface="Calibri"/>
              </a:rPr>
              <a:t>An opportunity for specific detailed feedback on pieces of work or peer review</a:t>
            </a:r>
            <a:endParaRPr sz="1600" b="0" i="0" u="none" strike="noStrike" cap="none">
              <a:solidFill>
                <a:schemeClr val="dk1"/>
              </a:solidFill>
              <a:latin typeface="Calibri"/>
              <a:ea typeface="Calibri"/>
              <a:cs typeface="Calibri"/>
              <a:sym typeface="Calibri"/>
            </a:endParaRPr>
          </a:p>
        </p:txBody>
      </p:sp>
      <p:sp>
        <p:nvSpPr>
          <p:cNvPr id="260" name="Google Shape;260;p13"/>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67"/>
        <p:cNvGrpSpPr/>
        <p:nvPr/>
      </p:nvGrpSpPr>
      <p:grpSpPr>
        <a:xfrm>
          <a:off x="0" y="0"/>
          <a:ext cx="0" cy="0"/>
          <a:chOff x="0" y="0"/>
          <a:chExt cx="0" cy="0"/>
        </a:xfrm>
      </p:grpSpPr>
      <p:sp>
        <p:nvSpPr>
          <p:cNvPr id="268" name="Google Shape;268;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IE" sz="4800" i="0" u="none" strike="noStrike" cap="none">
                <a:solidFill>
                  <a:schemeClr val="accent1"/>
                </a:solidFill>
              </a:rPr>
              <a:t>What is </a:t>
            </a:r>
            <a:r>
              <a:rPr lang="en-IE" sz="4800" i="1" u="none" strike="noStrike" cap="none">
                <a:solidFill>
                  <a:schemeClr val="accent1"/>
                </a:solidFill>
              </a:rPr>
              <a:t>Group</a:t>
            </a:r>
            <a:r>
              <a:rPr lang="en-IE" sz="4800" i="0" u="none" strike="noStrike" cap="none">
                <a:solidFill>
                  <a:schemeClr val="accent1"/>
                </a:solidFill>
              </a:rPr>
              <a:t> Mentoring?</a:t>
            </a:r>
            <a:br>
              <a:rPr lang="en-IE" sz="4800" b="1" i="0" u="none" strike="noStrike" cap="none">
                <a:solidFill>
                  <a:schemeClr val="accent2"/>
                </a:solidFill>
                <a:latin typeface="Lato"/>
                <a:ea typeface="Lato"/>
                <a:cs typeface="Lato"/>
                <a:sym typeface="Lato"/>
              </a:rPr>
            </a:br>
            <a:endParaRPr>
              <a:solidFill>
                <a:schemeClr val="accent2"/>
              </a:solidFill>
            </a:endParaRPr>
          </a:p>
        </p:txBody>
      </p:sp>
      <p:sp>
        <p:nvSpPr>
          <p:cNvPr id="269" name="Google Shape;269;p14"/>
          <p:cNvSpPr txBox="1"/>
          <p:nvPr/>
        </p:nvSpPr>
        <p:spPr>
          <a:xfrm>
            <a:off x="1171297" y="1542054"/>
            <a:ext cx="9357300" cy="48012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IE" sz="2400" b="0" i="0" u="none" strike="noStrike" cap="none">
                <a:solidFill>
                  <a:schemeClr val="dk1"/>
                </a:solidFill>
                <a:latin typeface="Calibri"/>
                <a:ea typeface="Calibri"/>
                <a:cs typeface="Calibri"/>
                <a:sym typeface="Calibri"/>
              </a:rPr>
              <a:t>Up to three mentees with similar objectives assigned to one mentor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IE" sz="2400" b="0" i="0" u="none" strike="noStrike" cap="none">
                <a:solidFill>
                  <a:schemeClr val="dk1"/>
                </a:solidFill>
                <a:latin typeface="Calibri"/>
                <a:ea typeface="Calibri"/>
                <a:cs typeface="Calibri"/>
                <a:sym typeface="Calibri"/>
              </a:rPr>
              <a:t>Meet and work as a group, sharing their collective range of perspectives, connections and experiences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IE" sz="2400" b="0" i="0" u="none" strike="noStrike" cap="none">
                <a:solidFill>
                  <a:schemeClr val="dk1"/>
                </a:solidFill>
                <a:latin typeface="Calibri"/>
                <a:ea typeface="Calibri"/>
                <a:cs typeface="Calibri"/>
                <a:sym typeface="Calibri"/>
              </a:rPr>
              <a:t>Flexible take on traditional mentoring, all the existing plus some added benefits: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400"/>
              <a:buFont typeface="Noto Sans Symbols"/>
              <a:buChar char="⮚"/>
            </a:pPr>
            <a:r>
              <a:rPr lang="en-IE" sz="2400" b="0" i="0" u="none" strike="noStrike" cap="none">
                <a:solidFill>
                  <a:schemeClr val="dk1"/>
                </a:solidFill>
                <a:latin typeface="Calibri"/>
                <a:ea typeface="Calibri"/>
                <a:cs typeface="Calibri"/>
                <a:sym typeface="Calibri"/>
              </a:rPr>
              <a:t>Mentees may feel more comfortable in a group setting</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400"/>
              <a:buFont typeface="Noto Sans Symbols"/>
              <a:buChar char="⮚"/>
            </a:pPr>
            <a:r>
              <a:rPr lang="en-IE" sz="2400" b="0" i="0" u="none" strike="noStrike" cap="none">
                <a:solidFill>
                  <a:schemeClr val="dk1"/>
                </a:solidFill>
                <a:latin typeface="Calibri"/>
                <a:ea typeface="Calibri"/>
                <a:cs typeface="Calibri"/>
                <a:sym typeface="Calibri"/>
              </a:rPr>
              <a:t>Mentees benefit from multiple/peer perspectives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400"/>
              <a:buFont typeface="Noto Sans Symbols"/>
              <a:buChar char="⮚"/>
            </a:pPr>
            <a:r>
              <a:rPr lang="en-IE" sz="2400" b="0" i="0" u="none" strike="noStrike" cap="none">
                <a:solidFill>
                  <a:schemeClr val="dk1"/>
                </a:solidFill>
                <a:latin typeface="Calibri"/>
                <a:ea typeface="Calibri"/>
                <a:cs typeface="Calibri"/>
                <a:sym typeface="Calibri"/>
              </a:rPr>
              <a:t>Network building is accelerated</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400"/>
              <a:buFont typeface="Noto Sans Symbols"/>
              <a:buChar char="⮚"/>
            </a:pPr>
            <a:r>
              <a:rPr lang="en-IE" sz="2400" b="0" i="0" u="none" strike="noStrike" cap="none">
                <a:solidFill>
                  <a:schemeClr val="dk1"/>
                </a:solidFill>
                <a:latin typeface="Calibri"/>
                <a:ea typeface="Calibri"/>
                <a:cs typeface="Calibri"/>
                <a:sym typeface="Calibri"/>
              </a:rPr>
              <a:t>Mentor communication and influencing skills can be developed in a group setting</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400"/>
              <a:buFont typeface="Noto Sans Symbols"/>
              <a:buChar char="⮚"/>
            </a:pPr>
            <a:r>
              <a:rPr lang="en-IE" sz="2400" b="0" i="0" u="none" strike="noStrike" cap="none">
                <a:solidFill>
                  <a:schemeClr val="dk1"/>
                </a:solidFill>
                <a:latin typeface="Calibri"/>
                <a:ea typeface="Calibri"/>
                <a:cs typeface="Calibri"/>
                <a:sym typeface="Calibri"/>
              </a:rPr>
              <a:t>Increases the number of mentees that a single mentor can mentor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2"/>
              </a:solidFill>
              <a:latin typeface="Calibri"/>
              <a:ea typeface="Calibri"/>
              <a:cs typeface="Calibri"/>
              <a:sym typeface="Calibri"/>
            </a:endParaRPr>
          </a:p>
        </p:txBody>
      </p:sp>
      <p:sp>
        <p:nvSpPr>
          <p:cNvPr id="270" name="Google Shape;270;p14"/>
          <p:cNvSpPr txBox="1">
            <a:spLocks noGrp="1"/>
          </p:cNvSpPr>
          <p:nvPr>
            <p:ph type="ftr" idx="11"/>
          </p:nvPr>
        </p:nvSpPr>
        <p:spPr>
          <a:xfrm>
            <a:off x="0" y="6356350"/>
            <a:ext cx="121920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E75B5"/>
              </a:buClr>
              <a:buSzPts val="6000"/>
              <a:buNone/>
            </a:pPr>
            <a:r>
              <a:rPr lang="en-IE" sz="6000">
                <a:solidFill>
                  <a:srgbClr val="2E75B5"/>
                </a:solidFill>
              </a:rPr>
              <a:t>Mentoring vs. Coaching? </a:t>
            </a:r>
            <a:endParaRPr/>
          </a:p>
          <a:p>
            <a:pPr marL="228600" lvl="0" indent="-50800" algn="l" rtl="0">
              <a:lnSpc>
                <a:spcPct val="90000"/>
              </a:lnSpc>
              <a:spcBef>
                <a:spcPts val="1000"/>
              </a:spcBef>
              <a:spcAft>
                <a:spcPts val="0"/>
              </a:spcAft>
              <a:buClr>
                <a:schemeClr val="dk1"/>
              </a:buClr>
              <a:buSzPts val="2800"/>
              <a:buNone/>
            </a:pPr>
            <a:endParaRPr/>
          </a:p>
        </p:txBody>
      </p:sp>
      <p:pic>
        <p:nvPicPr>
          <p:cNvPr id="279" name="Google Shape;279;p15"/>
          <p:cNvPicPr preferRelativeResize="0"/>
          <p:nvPr/>
        </p:nvPicPr>
        <p:blipFill rotWithShape="1">
          <a:blip r:embed="rId3">
            <a:alphaModFix/>
          </a:blip>
          <a:srcRect l="32264" r="27723"/>
          <a:stretch/>
        </p:blipFill>
        <p:spPr>
          <a:xfrm>
            <a:off x="9008076" y="2655260"/>
            <a:ext cx="2511478" cy="2564635"/>
          </a:xfrm>
          <a:prstGeom prst="rect">
            <a:avLst/>
          </a:prstGeom>
          <a:noFill/>
          <a:ln>
            <a:noFill/>
          </a:ln>
        </p:spPr>
      </p:pic>
      <p:sp>
        <p:nvSpPr>
          <p:cNvPr id="280" name="Google Shape;280;p15"/>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a:spLocks noGrp="1"/>
          </p:cNvSpPr>
          <p:nvPr>
            <p:ph type="title"/>
          </p:nvPr>
        </p:nvSpPr>
        <p:spPr>
          <a:xfrm>
            <a:off x="572230" y="35722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Calibri"/>
              <a:buNone/>
            </a:pPr>
            <a:r>
              <a:rPr lang="en-IE" sz="4800" i="0" u="none" strike="noStrike" cap="none">
                <a:solidFill>
                  <a:schemeClr val="accent1"/>
                </a:solidFill>
              </a:rPr>
              <a:t>Mentoring vs. Coaching? </a:t>
            </a:r>
            <a:br>
              <a:rPr lang="en-IE" sz="4800" b="1" i="0" u="none" strike="noStrike" cap="none">
                <a:solidFill>
                  <a:schemeClr val="accent1"/>
                </a:solidFill>
                <a:latin typeface="Lato"/>
                <a:ea typeface="Lato"/>
                <a:cs typeface="Lato"/>
                <a:sym typeface="Lato"/>
              </a:rPr>
            </a:br>
            <a:endParaRPr>
              <a:solidFill>
                <a:schemeClr val="accent1"/>
              </a:solidFill>
            </a:endParaRPr>
          </a:p>
        </p:txBody>
      </p:sp>
      <p:sp>
        <p:nvSpPr>
          <p:cNvPr id="289" name="Google Shape;289;p16"/>
          <p:cNvSpPr txBox="1">
            <a:spLocks noGrp="1"/>
          </p:cNvSpPr>
          <p:nvPr>
            <p:ph type="body" idx="1"/>
          </p:nvPr>
        </p:nvSpPr>
        <p:spPr>
          <a:xfrm>
            <a:off x="572230" y="1284250"/>
            <a:ext cx="10618966" cy="189137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600"/>
              <a:buChar char="•"/>
            </a:pPr>
            <a:r>
              <a:rPr lang="en-IE" sz="2600">
                <a:solidFill>
                  <a:schemeClr val="dk1"/>
                </a:solidFill>
              </a:rPr>
              <a:t>Coaching is performance-driven, designed to improve  a </a:t>
            </a:r>
            <a:r>
              <a:rPr lang="en-IE" sz="2600"/>
              <a:t>person</a:t>
            </a:r>
            <a:r>
              <a:rPr lang="en-IE" sz="2600">
                <a:solidFill>
                  <a:schemeClr val="dk1"/>
                </a:solidFill>
              </a:rPr>
              <a:t>’s on-the-job performance. </a:t>
            </a:r>
            <a:endParaRPr/>
          </a:p>
          <a:p>
            <a:pPr marL="228600" lvl="0" indent="-228600" algn="l" rtl="0">
              <a:lnSpc>
                <a:spcPct val="90000"/>
              </a:lnSpc>
              <a:spcBef>
                <a:spcPts val="1000"/>
              </a:spcBef>
              <a:spcAft>
                <a:spcPts val="0"/>
              </a:spcAft>
              <a:buClr>
                <a:schemeClr val="dk1"/>
              </a:buClr>
              <a:buSzPts val="2600"/>
              <a:buChar char="•"/>
            </a:pPr>
            <a:r>
              <a:rPr lang="en-IE" sz="2600">
                <a:solidFill>
                  <a:schemeClr val="dk1"/>
                </a:solidFill>
              </a:rPr>
              <a:t>Mentoring on the other hand is more development-driven, looking not just at the </a:t>
            </a:r>
            <a:r>
              <a:rPr lang="en-IE" sz="2600"/>
              <a:t>person</a:t>
            </a:r>
            <a:r>
              <a:rPr lang="en-IE" sz="2600">
                <a:solidFill>
                  <a:schemeClr val="dk1"/>
                </a:solidFill>
              </a:rPr>
              <a:t>’s current position but beyond, taking a more holistic approach to personal development.</a:t>
            </a:r>
            <a:endParaRPr sz="2600" b="1" u="sng">
              <a:solidFill>
                <a:schemeClr val="dk1"/>
              </a:solidFill>
            </a:endParaRPr>
          </a:p>
          <a:p>
            <a:pPr marL="228600" lvl="0" indent="-50800" algn="l" rtl="0">
              <a:lnSpc>
                <a:spcPct val="90000"/>
              </a:lnSpc>
              <a:spcBef>
                <a:spcPts val="1000"/>
              </a:spcBef>
              <a:spcAft>
                <a:spcPts val="0"/>
              </a:spcAft>
              <a:buClr>
                <a:schemeClr val="dk1"/>
              </a:buClr>
              <a:buSzPts val="2800"/>
              <a:buNone/>
            </a:pPr>
            <a:endParaRPr/>
          </a:p>
        </p:txBody>
      </p:sp>
      <p:pic>
        <p:nvPicPr>
          <p:cNvPr id="290" name="Google Shape;290;p16"/>
          <p:cNvPicPr preferRelativeResize="0"/>
          <p:nvPr/>
        </p:nvPicPr>
        <p:blipFill rotWithShape="1">
          <a:blip r:embed="rId3">
            <a:alphaModFix/>
          </a:blip>
          <a:srcRect/>
          <a:stretch/>
        </p:blipFill>
        <p:spPr>
          <a:xfrm>
            <a:off x="134296" y="4025348"/>
            <a:ext cx="2092070" cy="631564"/>
          </a:xfrm>
          <a:prstGeom prst="rect">
            <a:avLst/>
          </a:prstGeom>
          <a:noFill/>
          <a:ln>
            <a:noFill/>
          </a:ln>
        </p:spPr>
      </p:pic>
      <p:graphicFrame>
        <p:nvGraphicFramePr>
          <p:cNvPr id="291" name="Google Shape;291;p16"/>
          <p:cNvGraphicFramePr/>
          <p:nvPr/>
        </p:nvGraphicFramePr>
        <p:xfrm>
          <a:off x="2226366" y="3240644"/>
          <a:ext cx="8128000" cy="3123825"/>
        </p:xfrm>
        <a:graphic>
          <a:graphicData uri="http://schemas.openxmlformats.org/drawingml/2006/table">
            <a:tbl>
              <a:tblPr firstRow="1" bandRow="1">
                <a:noFill/>
                <a:tableStyleId>{0B75B68A-040C-4424-8EC0-33A9C744AE13}</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456775">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t>Coach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t>Mentor</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1"/>
                          </a:solidFill>
                        </a:rPr>
                        <a:t>A coach is someone who can develop your skills and train you on specific areas </a:t>
                      </a:r>
                      <a:endParaRPr sz="18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1"/>
                          </a:solidFill>
                        </a:rPr>
                        <a:t>A mentor is someone who offers their knowledge, expertise, advice and guidance to those with less experience </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1"/>
                          </a:solidFill>
                        </a:rPr>
                        <a:t>Short term</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1"/>
                          </a:solidFill>
                        </a:rPr>
                        <a:t>Longer term </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1"/>
                          </a:solidFill>
                        </a:rPr>
                        <a:t>More structured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1"/>
                          </a:solidFill>
                        </a:rPr>
                        <a:t>More informal </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1"/>
                          </a:solidFill>
                        </a:rPr>
                        <a:t>Coach is more likely to drive the session </a:t>
                      </a:r>
                      <a:endParaRPr sz="18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1"/>
                          </a:solidFill>
                        </a:rPr>
                        <a:t>Mentee more likely to drive the session </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1"/>
                          </a:solidFill>
                        </a:rPr>
                        <a:t>Not required to share past experience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solidFill>
                            <a:schemeClr val="dk1"/>
                          </a:solidFill>
                        </a:rPr>
                        <a:t>More likely to share their personal experience with mentees </a:t>
                      </a:r>
                      <a:endParaRPr sz="1800" u="none" strike="noStrike" cap="none">
                        <a:solidFill>
                          <a:schemeClr val="dk1"/>
                        </a:solidFill>
                      </a:endParaRPr>
                    </a:p>
                  </a:txBody>
                  <a:tcPr marL="91450" marR="91450" marT="45725" marB="45725"/>
                </a:tc>
                <a:extLst>
                  <a:ext uri="{0D108BD9-81ED-4DB2-BD59-A6C34878D82A}">
                    <a16:rowId xmlns:a16="http://schemas.microsoft.com/office/drawing/2014/main" val="10005"/>
                  </a:ext>
                </a:extLst>
              </a:tr>
            </a:tbl>
          </a:graphicData>
        </a:graphic>
      </p:graphicFrame>
      <p:pic>
        <p:nvPicPr>
          <p:cNvPr id="292" name="Google Shape;292;p16"/>
          <p:cNvPicPr preferRelativeResize="0"/>
          <p:nvPr/>
        </p:nvPicPr>
        <p:blipFill rotWithShape="1">
          <a:blip r:embed="rId4">
            <a:alphaModFix/>
          </a:blip>
          <a:srcRect/>
          <a:stretch/>
        </p:blipFill>
        <p:spPr>
          <a:xfrm>
            <a:off x="10557468" y="3736997"/>
            <a:ext cx="1267455" cy="1210491"/>
          </a:xfrm>
          <a:prstGeom prst="rect">
            <a:avLst/>
          </a:prstGeom>
          <a:noFill/>
          <a:ln>
            <a:noFill/>
          </a:ln>
        </p:spPr>
      </p:pic>
      <p:sp>
        <p:nvSpPr>
          <p:cNvPr id="293" name="Google Shape;293;p16"/>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E75B5"/>
              </a:buClr>
              <a:buSzPts val="6000"/>
              <a:buFont typeface="Calibri"/>
              <a:buNone/>
            </a:pPr>
            <a:r>
              <a:rPr lang="en-IE">
                <a:solidFill>
                  <a:srgbClr val="2E75B5"/>
                </a:solidFill>
              </a:rPr>
              <a:t>Roles &amp; Responsibilities</a:t>
            </a:r>
            <a:endParaRPr sz="4400">
              <a:solidFill>
                <a:srgbClr val="2E75B5"/>
              </a:solidFill>
            </a:endParaRPr>
          </a:p>
        </p:txBody>
      </p:sp>
      <p:sp>
        <p:nvSpPr>
          <p:cNvPr id="302" name="Google Shape;302;p17"/>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8"/>
          <p:cNvSpPr txBox="1">
            <a:spLocks noGrp="1"/>
          </p:cNvSpPr>
          <p:nvPr>
            <p:ph type="title"/>
          </p:nvPr>
        </p:nvSpPr>
        <p:spPr>
          <a:xfrm>
            <a:off x="423213" y="206002"/>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400"/>
              <a:buFont typeface="Calibri"/>
              <a:buNone/>
            </a:pPr>
            <a:r>
              <a:rPr lang="en-IE">
                <a:solidFill>
                  <a:srgbClr val="2E75B5"/>
                </a:solidFill>
              </a:rPr>
              <a:t>Mentee</a:t>
            </a:r>
            <a:r>
              <a:rPr lang="en-IE" b="1">
                <a:solidFill>
                  <a:srgbClr val="2E75B5"/>
                </a:solidFill>
              </a:rPr>
              <a:t> </a:t>
            </a:r>
            <a:r>
              <a:rPr lang="en-IE">
                <a:solidFill>
                  <a:srgbClr val="2E75B5"/>
                </a:solidFill>
              </a:rPr>
              <a:t>Requirements</a:t>
            </a:r>
            <a:r>
              <a:rPr lang="en-IE" b="1">
                <a:solidFill>
                  <a:srgbClr val="2E75B5"/>
                </a:solidFill>
              </a:rPr>
              <a:t> </a:t>
            </a:r>
            <a:endParaRPr/>
          </a:p>
        </p:txBody>
      </p:sp>
      <p:sp>
        <p:nvSpPr>
          <p:cNvPr id="311" name="Google Shape;311;p18"/>
          <p:cNvSpPr txBox="1"/>
          <p:nvPr/>
        </p:nvSpPr>
        <p:spPr>
          <a:xfrm>
            <a:off x="423213" y="1143567"/>
            <a:ext cx="7230773" cy="42725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accent2"/>
              </a:buClr>
              <a:buSzPts val="2400"/>
              <a:buFont typeface="Noto Sans Symbols"/>
              <a:buNone/>
            </a:pPr>
            <a:r>
              <a:rPr lang="en-IE" sz="2400" b="1" i="0" u="none" strike="noStrike" cap="none">
                <a:solidFill>
                  <a:srgbClr val="2E75B5"/>
                </a:solidFill>
                <a:latin typeface="Calibri"/>
                <a:ea typeface="Calibri"/>
                <a:cs typeface="Calibri"/>
                <a:sym typeface="Calibri"/>
              </a:rPr>
              <a:t>Mentees are required to</a:t>
            </a:r>
            <a:r>
              <a:rPr lang="en-IE" sz="2400" b="0" i="0" u="none" strike="noStrike" cap="none">
                <a:solidFill>
                  <a:srgbClr val="2E75B5"/>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12" name="Google Shape;312;p18"/>
          <p:cNvSpPr txBox="1">
            <a:spLocks noGrp="1"/>
          </p:cNvSpPr>
          <p:nvPr>
            <p:ph type="body" idx="1"/>
          </p:nvPr>
        </p:nvSpPr>
        <p:spPr>
          <a:xfrm>
            <a:off x="1924091" y="1877298"/>
            <a:ext cx="10058400" cy="3860544"/>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0"/>
              </a:spcBef>
              <a:spcAft>
                <a:spcPts val="0"/>
              </a:spcAft>
              <a:buClr>
                <a:schemeClr val="dk1"/>
              </a:buClr>
              <a:buSzPts val="1800"/>
              <a:buChar char="•"/>
            </a:pPr>
            <a:r>
              <a:rPr lang="en-IE" sz="1800">
                <a:solidFill>
                  <a:schemeClr val="dk1"/>
                </a:solidFill>
              </a:rPr>
              <a:t>Commit to meeting your mentor for at least </a:t>
            </a:r>
            <a:r>
              <a:rPr lang="en-IE" sz="1800" b="1">
                <a:solidFill>
                  <a:schemeClr val="dk1"/>
                </a:solidFill>
              </a:rPr>
              <a:t>one hour every six weeks for the duration of the programme</a:t>
            </a:r>
            <a:endParaRPr/>
          </a:p>
          <a:p>
            <a:pPr marL="228600" lvl="0" indent="-114300" algn="l" rtl="0">
              <a:lnSpc>
                <a:spcPct val="90000"/>
              </a:lnSpc>
              <a:spcBef>
                <a:spcPts val="1000"/>
              </a:spcBef>
              <a:spcAft>
                <a:spcPts val="0"/>
              </a:spcAft>
              <a:buClr>
                <a:schemeClr val="dk1"/>
              </a:buClr>
              <a:buSzPts val="1800"/>
              <a:buNone/>
            </a:pPr>
            <a:endParaRPr sz="1800">
              <a:solidFill>
                <a:schemeClr val="dk1"/>
              </a:solidFill>
            </a:endParaRPr>
          </a:p>
          <a:p>
            <a:pPr marL="228600" lvl="0" indent="-228600" algn="l" rtl="0">
              <a:lnSpc>
                <a:spcPct val="90000"/>
              </a:lnSpc>
              <a:spcBef>
                <a:spcPts val="1000"/>
              </a:spcBef>
              <a:spcAft>
                <a:spcPts val="0"/>
              </a:spcAft>
              <a:buClr>
                <a:schemeClr val="dk1"/>
              </a:buClr>
              <a:buSzPts val="1800"/>
              <a:buChar char="•"/>
            </a:pPr>
            <a:r>
              <a:rPr lang="en-IE" sz="1800">
                <a:solidFill>
                  <a:schemeClr val="dk1"/>
                </a:solidFill>
              </a:rPr>
              <a:t>Attend the mentee training session and review all materials before your first meeting.</a:t>
            </a:r>
            <a:endParaRPr/>
          </a:p>
          <a:p>
            <a:pPr marL="228600" lvl="0" indent="-114300" algn="l" rtl="0">
              <a:lnSpc>
                <a:spcPct val="90000"/>
              </a:lnSpc>
              <a:spcBef>
                <a:spcPts val="1000"/>
              </a:spcBef>
              <a:spcAft>
                <a:spcPts val="0"/>
              </a:spcAft>
              <a:buClr>
                <a:schemeClr val="dk1"/>
              </a:buClr>
              <a:buSzPts val="1800"/>
              <a:buNone/>
            </a:pPr>
            <a:endParaRPr sz="1800">
              <a:solidFill>
                <a:schemeClr val="dk1"/>
              </a:solidFill>
            </a:endParaRPr>
          </a:p>
          <a:p>
            <a:pPr marL="228600" lvl="0" indent="-228600" algn="l" rtl="0">
              <a:lnSpc>
                <a:spcPct val="90000"/>
              </a:lnSpc>
              <a:spcBef>
                <a:spcPts val="1000"/>
              </a:spcBef>
              <a:spcAft>
                <a:spcPts val="0"/>
              </a:spcAft>
              <a:buClr>
                <a:schemeClr val="dk1"/>
              </a:buClr>
              <a:buSzPts val="1800"/>
              <a:buChar char="•"/>
            </a:pPr>
            <a:r>
              <a:rPr lang="en-IE" sz="1800" b="1">
                <a:solidFill>
                  <a:schemeClr val="dk1"/>
                </a:solidFill>
              </a:rPr>
              <a:t>Be proactive in your mentoring and drive the relationship </a:t>
            </a:r>
            <a:r>
              <a:rPr lang="en-IE" sz="1800" b="1"/>
              <a:t>by </a:t>
            </a:r>
            <a:r>
              <a:rPr lang="en-IE" sz="1800"/>
              <a:t>1)</a:t>
            </a:r>
            <a:r>
              <a:rPr lang="en-IE" sz="1800">
                <a:solidFill>
                  <a:schemeClr val="dk1"/>
                </a:solidFill>
              </a:rPr>
              <a:t> scheduling/arranging meetings;  2) driving topics for discussion and; 3) arriving fully prepared </a:t>
            </a:r>
            <a:endParaRPr/>
          </a:p>
          <a:p>
            <a:pPr marL="228600" lvl="0" indent="-114300" algn="l" rtl="0">
              <a:lnSpc>
                <a:spcPct val="90000"/>
              </a:lnSpc>
              <a:spcBef>
                <a:spcPts val="1000"/>
              </a:spcBef>
              <a:spcAft>
                <a:spcPts val="0"/>
              </a:spcAft>
              <a:buClr>
                <a:schemeClr val="dk1"/>
              </a:buClr>
              <a:buSzPts val="1800"/>
              <a:buNone/>
            </a:pPr>
            <a:endParaRPr sz="1800">
              <a:solidFill>
                <a:schemeClr val="dk1"/>
              </a:solidFill>
            </a:endParaRPr>
          </a:p>
          <a:p>
            <a:pPr marL="228600" lvl="0" indent="-228600" algn="l" rtl="0">
              <a:lnSpc>
                <a:spcPct val="90000"/>
              </a:lnSpc>
              <a:spcBef>
                <a:spcPts val="1000"/>
              </a:spcBef>
              <a:spcAft>
                <a:spcPts val="0"/>
              </a:spcAft>
              <a:buClr>
                <a:schemeClr val="dk1"/>
              </a:buClr>
              <a:buSzPts val="1800"/>
              <a:buChar char="•"/>
            </a:pPr>
            <a:r>
              <a:rPr lang="en-IE" sz="1800">
                <a:solidFill>
                  <a:schemeClr val="dk1"/>
                </a:solidFill>
              </a:rPr>
              <a:t>Be open and honest with your mentor about your challenges, situation and goals</a:t>
            </a:r>
            <a:endParaRPr/>
          </a:p>
          <a:p>
            <a:pPr marL="228600" lvl="0" indent="-114300" algn="l" rtl="0">
              <a:lnSpc>
                <a:spcPct val="90000"/>
              </a:lnSpc>
              <a:spcBef>
                <a:spcPts val="1000"/>
              </a:spcBef>
              <a:spcAft>
                <a:spcPts val="0"/>
              </a:spcAft>
              <a:buClr>
                <a:schemeClr val="dk1"/>
              </a:buClr>
              <a:buSzPts val="1800"/>
              <a:buNone/>
            </a:pPr>
            <a:endParaRPr sz="1800">
              <a:solidFill>
                <a:schemeClr val="dk1"/>
              </a:solidFill>
            </a:endParaRPr>
          </a:p>
          <a:p>
            <a:pPr marL="228600" lvl="0" indent="-228600" algn="l" rtl="0">
              <a:lnSpc>
                <a:spcPct val="90000"/>
              </a:lnSpc>
              <a:spcBef>
                <a:spcPts val="1000"/>
              </a:spcBef>
              <a:spcAft>
                <a:spcPts val="0"/>
              </a:spcAft>
              <a:buClr>
                <a:schemeClr val="dk1"/>
              </a:buClr>
              <a:buSzPts val="1800"/>
              <a:buChar char="•"/>
            </a:pPr>
            <a:r>
              <a:rPr lang="en-IE" sz="1800">
                <a:solidFill>
                  <a:schemeClr val="dk1"/>
                </a:solidFill>
              </a:rPr>
              <a:t>Provide the </a:t>
            </a:r>
            <a:r>
              <a:rPr lang="en-IE" sz="1800"/>
              <a:t>ISWE Mentorship </a:t>
            </a:r>
            <a:r>
              <a:rPr lang="en-IE" sz="1800">
                <a:solidFill>
                  <a:schemeClr val="dk1"/>
                </a:solidFill>
              </a:rPr>
              <a:t>team with feedback through online surveys when requested </a:t>
            </a:r>
            <a:endParaRPr/>
          </a:p>
        </p:txBody>
      </p:sp>
      <p:pic>
        <p:nvPicPr>
          <p:cNvPr id="313" name="Google Shape;313;p18"/>
          <p:cNvPicPr preferRelativeResize="0"/>
          <p:nvPr/>
        </p:nvPicPr>
        <p:blipFill rotWithShape="1">
          <a:blip r:embed="rId3">
            <a:alphaModFix/>
          </a:blip>
          <a:srcRect/>
          <a:stretch/>
        </p:blipFill>
        <p:spPr>
          <a:xfrm>
            <a:off x="1340869" y="5387818"/>
            <a:ext cx="706424" cy="524769"/>
          </a:xfrm>
          <a:prstGeom prst="rect">
            <a:avLst/>
          </a:prstGeom>
          <a:noFill/>
          <a:ln>
            <a:noFill/>
          </a:ln>
        </p:spPr>
      </p:pic>
      <p:pic>
        <p:nvPicPr>
          <p:cNvPr id="314" name="Google Shape;314;p18"/>
          <p:cNvPicPr preferRelativeResize="0"/>
          <p:nvPr/>
        </p:nvPicPr>
        <p:blipFill rotWithShape="1">
          <a:blip r:embed="rId4">
            <a:alphaModFix/>
          </a:blip>
          <a:srcRect/>
          <a:stretch/>
        </p:blipFill>
        <p:spPr>
          <a:xfrm>
            <a:off x="1255783" y="4565666"/>
            <a:ext cx="737864" cy="666457"/>
          </a:xfrm>
          <a:prstGeom prst="rect">
            <a:avLst/>
          </a:prstGeom>
          <a:noFill/>
          <a:ln>
            <a:noFill/>
          </a:ln>
        </p:spPr>
      </p:pic>
      <p:pic>
        <p:nvPicPr>
          <p:cNvPr id="315" name="Google Shape;315;p18"/>
          <p:cNvPicPr preferRelativeResize="0"/>
          <p:nvPr/>
        </p:nvPicPr>
        <p:blipFill rotWithShape="1">
          <a:blip r:embed="rId5">
            <a:alphaModFix/>
          </a:blip>
          <a:srcRect/>
          <a:stretch/>
        </p:blipFill>
        <p:spPr>
          <a:xfrm>
            <a:off x="1360183" y="3601745"/>
            <a:ext cx="646365" cy="587182"/>
          </a:xfrm>
          <a:prstGeom prst="rect">
            <a:avLst/>
          </a:prstGeom>
          <a:noFill/>
          <a:ln>
            <a:noFill/>
          </a:ln>
        </p:spPr>
      </p:pic>
      <p:pic>
        <p:nvPicPr>
          <p:cNvPr id="316" name="Google Shape;316;p18"/>
          <p:cNvPicPr preferRelativeResize="0"/>
          <p:nvPr/>
        </p:nvPicPr>
        <p:blipFill rotWithShape="1">
          <a:blip r:embed="rId6">
            <a:alphaModFix/>
          </a:blip>
          <a:srcRect/>
          <a:stretch/>
        </p:blipFill>
        <p:spPr>
          <a:xfrm>
            <a:off x="1325339" y="2800117"/>
            <a:ext cx="581742" cy="302931"/>
          </a:xfrm>
          <a:prstGeom prst="rect">
            <a:avLst/>
          </a:prstGeom>
          <a:noFill/>
          <a:ln>
            <a:noFill/>
          </a:ln>
        </p:spPr>
      </p:pic>
      <p:pic>
        <p:nvPicPr>
          <p:cNvPr id="317" name="Google Shape;317;p18"/>
          <p:cNvPicPr preferRelativeResize="0"/>
          <p:nvPr/>
        </p:nvPicPr>
        <p:blipFill rotWithShape="1">
          <a:blip r:embed="rId7">
            <a:alphaModFix/>
          </a:blip>
          <a:srcRect/>
          <a:stretch/>
        </p:blipFill>
        <p:spPr>
          <a:xfrm>
            <a:off x="1276443" y="1841875"/>
            <a:ext cx="679533" cy="587182"/>
          </a:xfrm>
          <a:prstGeom prst="rect">
            <a:avLst/>
          </a:prstGeom>
          <a:noFill/>
          <a:ln>
            <a:noFill/>
          </a:ln>
        </p:spPr>
      </p:pic>
      <p:sp>
        <p:nvSpPr>
          <p:cNvPr id="318" name="Google Shape;318;p18"/>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4633058" y="354107"/>
            <a:ext cx="5542398" cy="356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8000"/>
              <a:buFont typeface="Calibri"/>
              <a:buNone/>
            </a:pPr>
            <a:r>
              <a:rPr lang="en-IE" sz="8000" b="1">
                <a:solidFill>
                  <a:srgbClr val="0070C0"/>
                </a:solidFill>
              </a:rPr>
              <a:t>Welcome </a:t>
            </a:r>
            <a:endParaRPr/>
          </a:p>
        </p:txBody>
      </p:sp>
      <p:pic>
        <p:nvPicPr>
          <p:cNvPr id="104" name="Google Shape;104;p2" descr="A black background with a black square&#10;&#10;Description automatically generated with medium confidence"/>
          <p:cNvPicPr preferRelativeResize="0"/>
          <p:nvPr/>
        </p:nvPicPr>
        <p:blipFill rotWithShape="1">
          <a:blip r:embed="rId3">
            <a:alphaModFix/>
          </a:blip>
          <a:srcRect b="13617"/>
          <a:stretch/>
        </p:blipFill>
        <p:spPr>
          <a:xfrm>
            <a:off x="528670" y="1716570"/>
            <a:ext cx="3994864" cy="3450883"/>
          </a:xfrm>
          <a:prstGeom prst="rect">
            <a:avLst/>
          </a:prstGeom>
          <a:noFill/>
          <a:ln>
            <a:noFill/>
          </a:ln>
        </p:spPr>
      </p:pic>
      <p:sp>
        <p:nvSpPr>
          <p:cNvPr id="105" name="Google Shape;105;p2"/>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9"/>
          <p:cNvSpPr txBox="1">
            <a:spLocks noGrp="1"/>
          </p:cNvSpPr>
          <p:nvPr>
            <p:ph type="title"/>
          </p:nvPr>
        </p:nvSpPr>
        <p:spPr>
          <a:xfrm>
            <a:off x="647300" y="749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400"/>
              <a:buFont typeface="Calibri"/>
              <a:buNone/>
            </a:pPr>
            <a:r>
              <a:rPr lang="en-IE">
                <a:solidFill>
                  <a:srgbClr val="2E75B5"/>
                </a:solidFill>
              </a:rPr>
              <a:t>Mentor Requirements</a:t>
            </a:r>
            <a:endParaRPr/>
          </a:p>
        </p:txBody>
      </p:sp>
      <p:sp>
        <p:nvSpPr>
          <p:cNvPr id="327" name="Google Shape;327;p19"/>
          <p:cNvSpPr txBox="1">
            <a:spLocks noGrp="1"/>
          </p:cNvSpPr>
          <p:nvPr>
            <p:ph type="body" idx="1"/>
          </p:nvPr>
        </p:nvSpPr>
        <p:spPr>
          <a:xfrm>
            <a:off x="1654628" y="1555045"/>
            <a:ext cx="10058400" cy="29576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Noto Sans Symbols"/>
              <a:buNone/>
            </a:pPr>
            <a:r>
              <a:rPr lang="en-IE" sz="2000" b="0" i="0" u="none" strike="noStrike" cap="none">
                <a:solidFill>
                  <a:schemeClr val="dk1"/>
                </a:solidFill>
                <a:latin typeface="Calibri"/>
                <a:ea typeface="Calibri"/>
                <a:cs typeface="Calibri"/>
                <a:sym typeface="Calibri"/>
              </a:rPr>
              <a:t>Commit to meeting your mentee for at least </a:t>
            </a:r>
            <a:r>
              <a:rPr lang="en-IE" sz="2000" b="1" i="0" u="none" strike="noStrike" cap="none">
                <a:solidFill>
                  <a:schemeClr val="dk1"/>
                </a:solidFill>
                <a:latin typeface="Calibri"/>
                <a:ea typeface="Calibri"/>
                <a:cs typeface="Calibri"/>
                <a:sym typeface="Calibri"/>
              </a:rPr>
              <a:t>one hour every six weeks for the duration </a:t>
            </a:r>
            <a:r>
              <a:rPr lang="en-IE" sz="2000" b="0" i="0" u="none" strike="noStrike" cap="none">
                <a:solidFill>
                  <a:schemeClr val="dk1"/>
                </a:solidFill>
                <a:latin typeface="Calibri"/>
                <a:ea typeface="Calibri"/>
                <a:cs typeface="Calibri"/>
                <a:sym typeface="Calibri"/>
              </a:rPr>
              <a:t>of the programme</a:t>
            </a:r>
            <a:endParaRPr/>
          </a:p>
          <a:p>
            <a:pPr marL="0" marR="0" lvl="0" indent="0" algn="l" rtl="0">
              <a:lnSpc>
                <a:spcPct val="100000"/>
              </a:lnSpc>
              <a:spcBef>
                <a:spcPts val="0"/>
              </a:spcBef>
              <a:spcAft>
                <a:spcPts val="0"/>
              </a:spcAft>
              <a:buClr>
                <a:schemeClr val="lt2"/>
              </a:buClr>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Noto Sans Symbols"/>
              <a:buNone/>
            </a:pPr>
            <a:r>
              <a:rPr lang="en-IE" sz="2000" b="0" i="0" u="none" strike="noStrike" cap="none">
                <a:solidFill>
                  <a:schemeClr val="dk1"/>
                </a:solidFill>
                <a:latin typeface="Calibri"/>
                <a:ea typeface="Calibri"/>
                <a:cs typeface="Calibri"/>
                <a:sym typeface="Calibri"/>
              </a:rPr>
              <a:t>Attend the mentor training session (if you haven’t already) and review the updated materials</a:t>
            </a:r>
            <a:endParaRPr/>
          </a:p>
          <a:p>
            <a:pPr marL="0" marR="0" lvl="0" indent="0" algn="l" rtl="0">
              <a:lnSpc>
                <a:spcPct val="100000"/>
              </a:lnSpc>
              <a:spcBef>
                <a:spcPts val="0"/>
              </a:spcBef>
              <a:spcAft>
                <a:spcPts val="0"/>
              </a:spcAft>
              <a:buClr>
                <a:schemeClr val="lt2"/>
              </a:buClr>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Noto Sans Symbols"/>
              <a:buNone/>
            </a:pPr>
            <a:r>
              <a:rPr lang="en-IE" sz="2000" b="0" i="0" u="none" strike="noStrike" cap="none">
                <a:solidFill>
                  <a:schemeClr val="dk1"/>
                </a:solidFill>
                <a:latin typeface="Calibri"/>
                <a:ea typeface="Calibri"/>
                <a:cs typeface="Calibri"/>
                <a:sym typeface="Calibri"/>
              </a:rPr>
              <a:t>Be a sounding board to your mentee providing them with advice and guidance in relation to their career development</a:t>
            </a:r>
            <a:endParaRPr/>
          </a:p>
          <a:p>
            <a:pPr marL="0" marR="0" lvl="0" indent="0" algn="l" rtl="0">
              <a:lnSpc>
                <a:spcPct val="100000"/>
              </a:lnSpc>
              <a:spcBef>
                <a:spcPts val="0"/>
              </a:spcBef>
              <a:spcAft>
                <a:spcPts val="0"/>
              </a:spcAft>
              <a:buClr>
                <a:schemeClr val="lt2"/>
              </a:buClr>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Noto Sans Symbols"/>
              <a:buNone/>
            </a:pPr>
            <a:r>
              <a:rPr lang="en-IE" sz="2000" b="0" i="0" u="none" strike="noStrike" cap="none">
                <a:solidFill>
                  <a:schemeClr val="dk1"/>
                </a:solidFill>
                <a:latin typeface="Calibri"/>
                <a:ea typeface="Calibri"/>
                <a:cs typeface="Calibri"/>
                <a:sym typeface="Calibri"/>
              </a:rPr>
              <a:t>Share your knowledge and experience with your mentee to </a:t>
            </a:r>
            <a:r>
              <a:rPr lang="en-IE" sz="2000" b="1" i="0" u="sng" strike="noStrike" cap="none">
                <a:solidFill>
                  <a:schemeClr val="dk1"/>
                </a:solidFill>
                <a:latin typeface="Calibri"/>
                <a:ea typeface="Calibri"/>
                <a:cs typeface="Calibri"/>
                <a:sym typeface="Calibri"/>
              </a:rPr>
              <a:t>help them </a:t>
            </a:r>
            <a:r>
              <a:rPr lang="en-IE" sz="2000" b="0" i="0" u="none" strike="noStrike" cap="none">
                <a:solidFill>
                  <a:schemeClr val="dk1"/>
                </a:solidFill>
                <a:latin typeface="Calibri"/>
                <a:ea typeface="Calibri"/>
                <a:cs typeface="Calibri"/>
                <a:sym typeface="Calibri"/>
              </a:rPr>
              <a:t>find solutions to issues they are facing</a:t>
            </a:r>
            <a:endParaRPr/>
          </a:p>
          <a:p>
            <a:pPr marL="0" marR="0" lvl="0" indent="0" algn="l" rtl="0">
              <a:lnSpc>
                <a:spcPct val="100000"/>
              </a:lnSpc>
              <a:spcBef>
                <a:spcPts val="0"/>
              </a:spcBef>
              <a:spcAft>
                <a:spcPts val="0"/>
              </a:spcAft>
              <a:buClr>
                <a:schemeClr val="lt2"/>
              </a:buClr>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Noto Sans Symbols"/>
              <a:buNone/>
            </a:pPr>
            <a:r>
              <a:rPr lang="en-IE" sz="2000" b="0" i="0" u="none" strike="noStrike" cap="none">
                <a:solidFill>
                  <a:schemeClr val="dk1"/>
                </a:solidFill>
                <a:latin typeface="Calibri"/>
                <a:ea typeface="Calibri"/>
                <a:cs typeface="Calibri"/>
                <a:sym typeface="Calibri"/>
              </a:rPr>
              <a:t>Treat all mentoring discussions as confidential, ensuring to build a trusting and supportive relationship</a:t>
            </a:r>
            <a:endParaRPr/>
          </a:p>
          <a:p>
            <a:pPr marL="0" marR="0" lvl="0" indent="0" algn="l" rtl="0">
              <a:lnSpc>
                <a:spcPct val="100000"/>
              </a:lnSpc>
              <a:spcBef>
                <a:spcPts val="0"/>
              </a:spcBef>
              <a:spcAft>
                <a:spcPts val="0"/>
              </a:spcAft>
              <a:buClr>
                <a:schemeClr val="lt2"/>
              </a:buClr>
              <a:buSzPts val="2000"/>
              <a:buFont typeface="Noto Sans Symbols"/>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Noto Sans Symbols"/>
              <a:buNone/>
            </a:pPr>
            <a:r>
              <a:rPr lang="en-IE" sz="2000" b="0" i="0" u="none" strike="noStrike" cap="none">
                <a:solidFill>
                  <a:schemeClr val="dk1"/>
                </a:solidFill>
                <a:latin typeface="Calibri"/>
                <a:ea typeface="Calibri"/>
                <a:cs typeface="Calibri"/>
                <a:sym typeface="Calibri"/>
              </a:rPr>
              <a:t>Provide the ISWE mentorship team with feedback through online surveys when requested</a:t>
            </a:r>
            <a:endParaRPr/>
          </a:p>
        </p:txBody>
      </p:sp>
      <p:sp>
        <p:nvSpPr>
          <p:cNvPr id="328" name="Google Shape;328;p19"/>
          <p:cNvSpPr txBox="1"/>
          <p:nvPr/>
        </p:nvSpPr>
        <p:spPr>
          <a:xfrm>
            <a:off x="796636" y="938626"/>
            <a:ext cx="7230773" cy="42725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accent2"/>
              </a:buClr>
              <a:buSzPts val="2400"/>
              <a:buFont typeface="Noto Sans Symbols"/>
              <a:buNone/>
            </a:pPr>
            <a:r>
              <a:rPr lang="en-IE" sz="2400" b="0" i="0" u="none" strike="noStrike" cap="none">
                <a:solidFill>
                  <a:srgbClr val="2E75B5"/>
                </a:solidFill>
                <a:latin typeface="Calibri"/>
                <a:ea typeface="Calibri"/>
                <a:cs typeface="Calibri"/>
                <a:sym typeface="Calibri"/>
              </a:rPr>
              <a:t>Mentors are required to; </a:t>
            </a:r>
            <a:endParaRPr sz="1400" b="0" i="0" u="none" strike="noStrike" cap="none">
              <a:solidFill>
                <a:srgbClr val="000000"/>
              </a:solidFill>
              <a:latin typeface="Arial"/>
              <a:ea typeface="Arial"/>
              <a:cs typeface="Arial"/>
              <a:sym typeface="Arial"/>
            </a:endParaRPr>
          </a:p>
        </p:txBody>
      </p:sp>
      <p:pic>
        <p:nvPicPr>
          <p:cNvPr id="329" name="Google Shape;329;p19"/>
          <p:cNvPicPr preferRelativeResize="0"/>
          <p:nvPr/>
        </p:nvPicPr>
        <p:blipFill rotWithShape="1">
          <a:blip r:embed="rId3">
            <a:alphaModFix/>
          </a:blip>
          <a:srcRect/>
          <a:stretch/>
        </p:blipFill>
        <p:spPr>
          <a:xfrm>
            <a:off x="1056656" y="5736430"/>
            <a:ext cx="706424" cy="524769"/>
          </a:xfrm>
          <a:prstGeom prst="rect">
            <a:avLst/>
          </a:prstGeom>
          <a:noFill/>
          <a:ln>
            <a:noFill/>
          </a:ln>
        </p:spPr>
      </p:pic>
      <p:pic>
        <p:nvPicPr>
          <p:cNvPr id="330" name="Google Shape;330;p19"/>
          <p:cNvPicPr preferRelativeResize="0"/>
          <p:nvPr/>
        </p:nvPicPr>
        <p:blipFill rotWithShape="1">
          <a:blip r:embed="rId4">
            <a:alphaModFix/>
          </a:blip>
          <a:srcRect/>
          <a:stretch/>
        </p:blipFill>
        <p:spPr>
          <a:xfrm>
            <a:off x="1113962" y="4972726"/>
            <a:ext cx="651081" cy="524769"/>
          </a:xfrm>
          <a:prstGeom prst="rect">
            <a:avLst/>
          </a:prstGeom>
          <a:noFill/>
          <a:ln>
            <a:noFill/>
          </a:ln>
        </p:spPr>
      </p:pic>
      <p:graphicFrame>
        <p:nvGraphicFramePr>
          <p:cNvPr id="331" name="Google Shape;331;p19"/>
          <p:cNvGraphicFramePr/>
          <p:nvPr/>
        </p:nvGraphicFramePr>
        <p:xfrm>
          <a:off x="1138892" y="4114847"/>
          <a:ext cx="515736" cy="523794"/>
        </p:xfrm>
        <a:graphic>
          <a:graphicData uri="http://schemas.openxmlformats.org/presentationml/2006/ole">
            <mc:AlternateContent xmlns:mc="http://schemas.openxmlformats.org/markup-compatibility/2006">
              <mc:Choice xmlns:v="urn:schemas-microsoft-com:vml" Requires="v">
                <p:oleObj r:id="rId5" imgW="515736" imgH="523794" progId="Paint.Picture">
                  <p:embed/>
                </p:oleObj>
              </mc:Choice>
              <mc:Fallback>
                <p:oleObj r:id="rId5" imgW="515736" imgH="523794" progId="Paint.Picture">
                  <p:embed/>
                  <p:pic>
                    <p:nvPicPr>
                      <p:cNvPr id="331" name="Google Shape;331;p19"/>
                      <p:cNvPicPr preferRelativeResize="0"/>
                      <p:nvPr/>
                    </p:nvPicPr>
                    <p:blipFill rotWithShape="1">
                      <a:blip r:embed="rId6">
                        <a:alphaModFix/>
                      </a:blip>
                      <a:srcRect/>
                      <a:stretch/>
                    </p:blipFill>
                    <p:spPr>
                      <a:xfrm>
                        <a:off x="1138892" y="4114847"/>
                        <a:ext cx="515736" cy="523794"/>
                      </a:xfrm>
                      <a:prstGeom prst="rect">
                        <a:avLst/>
                      </a:prstGeom>
                      <a:noFill/>
                      <a:ln>
                        <a:noFill/>
                      </a:ln>
                    </p:spPr>
                  </p:pic>
                </p:oleObj>
              </mc:Fallback>
            </mc:AlternateContent>
          </a:graphicData>
        </a:graphic>
      </p:graphicFrame>
      <p:graphicFrame>
        <p:nvGraphicFramePr>
          <p:cNvPr id="332" name="Google Shape;332;p19"/>
          <p:cNvGraphicFramePr/>
          <p:nvPr/>
        </p:nvGraphicFramePr>
        <p:xfrm>
          <a:off x="1049908" y="3071000"/>
          <a:ext cx="566284" cy="606231"/>
        </p:xfrm>
        <a:graphic>
          <a:graphicData uri="http://schemas.openxmlformats.org/presentationml/2006/ole">
            <mc:AlternateContent xmlns:mc="http://schemas.openxmlformats.org/markup-compatibility/2006">
              <mc:Choice xmlns:v="urn:schemas-microsoft-com:vml" Requires="v">
                <p:oleObj r:id="rId7" imgW="566284" imgH="606231" progId="Paint.Picture">
                  <p:embed/>
                </p:oleObj>
              </mc:Choice>
              <mc:Fallback>
                <p:oleObj r:id="rId7" imgW="566284" imgH="606231" progId="Paint.Picture">
                  <p:embed/>
                  <p:pic>
                    <p:nvPicPr>
                      <p:cNvPr id="332" name="Google Shape;332;p19"/>
                      <p:cNvPicPr preferRelativeResize="0"/>
                      <p:nvPr/>
                    </p:nvPicPr>
                    <p:blipFill rotWithShape="1">
                      <a:blip r:embed="rId8">
                        <a:alphaModFix/>
                      </a:blip>
                      <a:srcRect/>
                      <a:stretch/>
                    </p:blipFill>
                    <p:spPr>
                      <a:xfrm>
                        <a:off x="1049908" y="3071000"/>
                        <a:ext cx="566284" cy="606231"/>
                      </a:xfrm>
                      <a:prstGeom prst="rect">
                        <a:avLst/>
                      </a:prstGeom>
                      <a:noFill/>
                      <a:ln>
                        <a:noFill/>
                      </a:ln>
                    </p:spPr>
                  </p:pic>
                </p:oleObj>
              </mc:Fallback>
            </mc:AlternateContent>
          </a:graphicData>
        </a:graphic>
      </p:graphicFrame>
      <p:pic>
        <p:nvPicPr>
          <p:cNvPr id="333" name="Google Shape;333;p19"/>
          <p:cNvPicPr preferRelativeResize="0"/>
          <p:nvPr/>
        </p:nvPicPr>
        <p:blipFill rotWithShape="1">
          <a:blip r:embed="rId9">
            <a:alphaModFix/>
          </a:blip>
          <a:srcRect/>
          <a:stretch/>
        </p:blipFill>
        <p:spPr>
          <a:xfrm>
            <a:off x="1056656" y="2451080"/>
            <a:ext cx="581742" cy="439988"/>
          </a:xfrm>
          <a:prstGeom prst="rect">
            <a:avLst/>
          </a:prstGeom>
          <a:noFill/>
          <a:ln>
            <a:noFill/>
          </a:ln>
        </p:spPr>
      </p:pic>
      <p:pic>
        <p:nvPicPr>
          <p:cNvPr id="334" name="Google Shape;334;p19"/>
          <p:cNvPicPr preferRelativeResize="0"/>
          <p:nvPr/>
        </p:nvPicPr>
        <p:blipFill rotWithShape="1">
          <a:blip r:embed="rId10">
            <a:alphaModFix/>
          </a:blip>
          <a:srcRect/>
          <a:stretch/>
        </p:blipFill>
        <p:spPr>
          <a:xfrm>
            <a:off x="975095" y="1580475"/>
            <a:ext cx="679533" cy="690673"/>
          </a:xfrm>
          <a:prstGeom prst="rect">
            <a:avLst/>
          </a:prstGeom>
          <a:noFill/>
          <a:ln>
            <a:noFill/>
          </a:ln>
        </p:spPr>
      </p:pic>
      <p:sp>
        <p:nvSpPr>
          <p:cNvPr id="335" name="Google Shape;335;p19"/>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Skills and Characteristics </a:t>
            </a:r>
            <a:endParaRPr>
              <a:solidFill>
                <a:srgbClr val="2E75B5"/>
              </a:solidFill>
            </a:endParaRPr>
          </a:p>
        </p:txBody>
      </p:sp>
      <p:sp>
        <p:nvSpPr>
          <p:cNvPr id="344" name="Google Shape;344;p20"/>
          <p:cNvSpPr txBox="1">
            <a:spLocks noGrp="1"/>
          </p:cNvSpPr>
          <p:nvPr>
            <p:ph type="body" idx="1"/>
          </p:nvPr>
        </p:nvSpPr>
        <p:spPr>
          <a:xfrm>
            <a:off x="1296063" y="2998673"/>
            <a:ext cx="4210215" cy="120557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IE" sz="2000"/>
              <a:t>What do you believe are some of the key skills and characteristics of an effective Mentee?</a:t>
            </a:r>
            <a:endParaRPr sz="1800"/>
          </a:p>
          <a:p>
            <a:pPr marL="228600" lvl="0" indent="-50800" algn="l" rtl="0">
              <a:lnSpc>
                <a:spcPct val="90000"/>
              </a:lnSpc>
              <a:spcBef>
                <a:spcPts val="1000"/>
              </a:spcBef>
              <a:spcAft>
                <a:spcPts val="0"/>
              </a:spcAft>
              <a:buClr>
                <a:schemeClr val="dk1"/>
              </a:buClr>
              <a:buSzPts val="2800"/>
              <a:buNone/>
            </a:pPr>
            <a:endParaRPr/>
          </a:p>
        </p:txBody>
      </p:sp>
      <p:cxnSp>
        <p:nvCxnSpPr>
          <p:cNvPr id="345" name="Google Shape;345;p20"/>
          <p:cNvCxnSpPr/>
          <p:nvPr/>
        </p:nvCxnSpPr>
        <p:spPr>
          <a:xfrm flipH="1">
            <a:off x="6217611" y="1908991"/>
            <a:ext cx="13856" cy="3349674"/>
          </a:xfrm>
          <a:prstGeom prst="straightConnector1">
            <a:avLst/>
          </a:prstGeom>
          <a:noFill/>
          <a:ln w="38100" cap="flat" cmpd="sng">
            <a:solidFill>
              <a:schemeClr val="accent1"/>
            </a:solidFill>
            <a:prstDash val="solid"/>
            <a:miter lim="800000"/>
            <a:headEnd type="none" w="sm" len="sm"/>
            <a:tailEnd type="none" w="sm" len="sm"/>
          </a:ln>
        </p:spPr>
      </p:cxnSp>
      <p:pic>
        <p:nvPicPr>
          <p:cNvPr id="346" name="Google Shape;346;p20"/>
          <p:cNvPicPr preferRelativeResize="0"/>
          <p:nvPr/>
        </p:nvPicPr>
        <p:blipFill rotWithShape="1">
          <a:blip r:embed="rId3">
            <a:alphaModFix/>
          </a:blip>
          <a:srcRect l="6009" r="5963" b="13197"/>
          <a:stretch/>
        </p:blipFill>
        <p:spPr>
          <a:xfrm>
            <a:off x="7554000" y="2267617"/>
            <a:ext cx="1173707" cy="1157373"/>
          </a:xfrm>
          <a:prstGeom prst="rect">
            <a:avLst/>
          </a:prstGeom>
          <a:noFill/>
          <a:ln>
            <a:noFill/>
          </a:ln>
        </p:spPr>
      </p:pic>
      <p:pic>
        <p:nvPicPr>
          <p:cNvPr id="347" name="Google Shape;347;p20"/>
          <p:cNvPicPr preferRelativeResize="0"/>
          <p:nvPr/>
        </p:nvPicPr>
        <p:blipFill rotWithShape="1">
          <a:blip r:embed="rId4">
            <a:alphaModFix/>
          </a:blip>
          <a:srcRect l="7278" r="7722" b="14833"/>
          <a:stretch/>
        </p:blipFill>
        <p:spPr>
          <a:xfrm>
            <a:off x="7639332" y="3728138"/>
            <a:ext cx="1156931" cy="1159200"/>
          </a:xfrm>
          <a:prstGeom prst="rect">
            <a:avLst/>
          </a:prstGeom>
          <a:noFill/>
          <a:ln>
            <a:noFill/>
          </a:ln>
        </p:spPr>
      </p:pic>
      <p:sp>
        <p:nvSpPr>
          <p:cNvPr id="348" name="Google Shape;348;p20"/>
          <p:cNvSpPr txBox="1"/>
          <p:nvPr/>
        </p:nvSpPr>
        <p:spPr>
          <a:xfrm>
            <a:off x="9144132" y="4123072"/>
            <a:ext cx="13773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4BF7E"/>
              </a:buClr>
              <a:buSzPts val="1800"/>
              <a:buFont typeface="Lato"/>
              <a:buNone/>
            </a:pPr>
            <a:r>
              <a:rPr lang="en-IE" sz="1800" b="1" i="0" u="none" strike="noStrike" cap="none">
                <a:solidFill>
                  <a:srgbClr val="B4BF7E"/>
                </a:solidFill>
                <a:latin typeface="Lato"/>
                <a:ea typeface="Lato"/>
                <a:cs typeface="Lato"/>
                <a:sym typeface="Lato"/>
              </a:rPr>
              <a:t>10  minutes</a:t>
            </a:r>
            <a:endParaRPr sz="1400" b="0" i="0" u="none" strike="noStrike" cap="none">
              <a:solidFill>
                <a:srgbClr val="000000"/>
              </a:solidFill>
              <a:latin typeface="Arial"/>
              <a:ea typeface="Arial"/>
              <a:cs typeface="Arial"/>
              <a:sym typeface="Arial"/>
            </a:endParaRPr>
          </a:p>
        </p:txBody>
      </p:sp>
      <p:sp>
        <p:nvSpPr>
          <p:cNvPr id="349" name="Google Shape;349;p20"/>
          <p:cNvSpPr txBox="1"/>
          <p:nvPr/>
        </p:nvSpPr>
        <p:spPr>
          <a:xfrm>
            <a:off x="9044104" y="2661637"/>
            <a:ext cx="29546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A407B"/>
              </a:buClr>
              <a:buSzPts val="1800"/>
              <a:buFont typeface="Lato"/>
              <a:buNone/>
            </a:pPr>
            <a:r>
              <a:rPr lang="en-IE" sz="1800" b="1" i="0" u="none" strike="noStrike" cap="none">
                <a:solidFill>
                  <a:srgbClr val="BA407B"/>
                </a:solidFill>
                <a:latin typeface="Lato"/>
                <a:ea typeface="Lato"/>
                <a:cs typeface="Lato"/>
                <a:sym typeface="Lato"/>
              </a:rPr>
              <a:t>Breakout discussion	</a:t>
            </a:r>
            <a:endParaRPr sz="1400" b="0" i="0" u="none" strike="noStrike" cap="none">
              <a:solidFill>
                <a:srgbClr val="000000"/>
              </a:solidFill>
              <a:latin typeface="Arial"/>
              <a:ea typeface="Arial"/>
              <a:cs typeface="Arial"/>
              <a:sym typeface="Arial"/>
            </a:endParaRPr>
          </a:p>
        </p:txBody>
      </p:sp>
      <p:sp>
        <p:nvSpPr>
          <p:cNvPr id="350" name="Google Shape;350;p20"/>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Skills and Characteristics </a:t>
            </a:r>
            <a:endParaRPr>
              <a:solidFill>
                <a:srgbClr val="2E75B5"/>
              </a:solidFill>
            </a:endParaRPr>
          </a:p>
        </p:txBody>
      </p:sp>
      <p:sp>
        <p:nvSpPr>
          <p:cNvPr id="359" name="Google Shape;359;p21"/>
          <p:cNvSpPr txBox="1">
            <a:spLocks noGrp="1"/>
          </p:cNvSpPr>
          <p:nvPr>
            <p:ph type="body" idx="1"/>
          </p:nvPr>
        </p:nvSpPr>
        <p:spPr>
          <a:xfrm>
            <a:off x="1181563" y="1948282"/>
            <a:ext cx="4210215" cy="12055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IE" sz="2000"/>
              <a:t>What makes a great mentee?</a:t>
            </a:r>
            <a:endParaRPr/>
          </a:p>
          <a:p>
            <a:pPr marL="228600" lvl="0" indent="-50800" algn="l" rtl="0">
              <a:lnSpc>
                <a:spcPct val="90000"/>
              </a:lnSpc>
              <a:spcBef>
                <a:spcPts val="1000"/>
              </a:spcBef>
              <a:spcAft>
                <a:spcPts val="0"/>
              </a:spcAft>
              <a:buClr>
                <a:schemeClr val="dk1"/>
              </a:buClr>
              <a:buSzPts val="2800"/>
              <a:buNone/>
            </a:pPr>
            <a:endParaRPr/>
          </a:p>
        </p:txBody>
      </p:sp>
      <p:cxnSp>
        <p:nvCxnSpPr>
          <p:cNvPr id="360" name="Google Shape;360;p21"/>
          <p:cNvCxnSpPr/>
          <p:nvPr/>
        </p:nvCxnSpPr>
        <p:spPr>
          <a:xfrm flipH="1">
            <a:off x="6217611" y="1908991"/>
            <a:ext cx="13856" cy="3349674"/>
          </a:xfrm>
          <a:prstGeom prst="straightConnector1">
            <a:avLst/>
          </a:prstGeom>
          <a:noFill/>
          <a:ln w="38100" cap="flat" cmpd="sng">
            <a:solidFill>
              <a:schemeClr val="accent1"/>
            </a:solidFill>
            <a:prstDash val="solid"/>
            <a:miter lim="800000"/>
            <a:headEnd type="none" w="sm" len="sm"/>
            <a:tailEnd type="none" w="sm" len="sm"/>
          </a:ln>
        </p:spPr>
      </p:cxnSp>
      <p:pic>
        <p:nvPicPr>
          <p:cNvPr id="361" name="Google Shape;361;p21"/>
          <p:cNvPicPr preferRelativeResize="0"/>
          <p:nvPr/>
        </p:nvPicPr>
        <p:blipFill rotWithShape="1">
          <a:blip r:embed="rId3">
            <a:alphaModFix/>
          </a:blip>
          <a:srcRect l="11749" t="2792" r="11982"/>
          <a:stretch/>
        </p:blipFill>
        <p:spPr>
          <a:xfrm>
            <a:off x="1097280" y="2733178"/>
            <a:ext cx="3903076" cy="1989920"/>
          </a:xfrm>
          <a:prstGeom prst="rect">
            <a:avLst/>
          </a:prstGeom>
          <a:noFill/>
          <a:ln>
            <a:noFill/>
          </a:ln>
        </p:spPr>
      </p:pic>
      <p:sp>
        <p:nvSpPr>
          <p:cNvPr id="362" name="Google Shape;362;p21"/>
          <p:cNvSpPr txBox="1"/>
          <p:nvPr/>
        </p:nvSpPr>
        <p:spPr>
          <a:xfrm>
            <a:off x="6698974" y="2097157"/>
            <a:ext cx="4971671" cy="393589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IE" sz="1800" b="1" i="0" u="none" strike="noStrike" cap="none">
                <a:solidFill>
                  <a:schemeClr val="dk1"/>
                </a:solidFill>
                <a:latin typeface="Calibri"/>
                <a:ea typeface="Calibri"/>
                <a:cs typeface="Calibri"/>
                <a:sym typeface="Calibri"/>
              </a:rPr>
              <a:t>Clear on what their goals are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0" i="0" u="none" strike="noStrike" cap="none">
                <a:solidFill>
                  <a:schemeClr val="dk1"/>
                </a:solidFill>
                <a:latin typeface="Calibri"/>
                <a:ea typeface="Calibri"/>
                <a:cs typeface="Calibri"/>
                <a:sym typeface="Calibri"/>
              </a:rPr>
              <a:t>Keeps an open mind</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0" i="0" u="none" strike="noStrike" cap="none">
                <a:solidFill>
                  <a:schemeClr val="dk1"/>
                </a:solidFill>
                <a:latin typeface="Calibri"/>
                <a:ea typeface="Calibri"/>
                <a:cs typeface="Calibri"/>
                <a:sym typeface="Calibri"/>
              </a:rPr>
              <a:t>Desires to be developed</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0" i="0" u="none" strike="noStrike" cap="none">
                <a:solidFill>
                  <a:schemeClr val="dk1"/>
                </a:solidFill>
                <a:latin typeface="Calibri"/>
                <a:ea typeface="Calibri"/>
                <a:cs typeface="Calibri"/>
                <a:sym typeface="Calibri"/>
              </a:rPr>
              <a:t>Commits the time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0" i="0" u="none" strike="noStrike" cap="none">
                <a:solidFill>
                  <a:schemeClr val="dk1"/>
                </a:solidFill>
                <a:latin typeface="Calibri"/>
                <a:ea typeface="Calibri"/>
                <a:cs typeface="Calibri"/>
                <a:sym typeface="Calibri"/>
              </a:rPr>
              <a:t>Is open to feedback</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1" i="0" u="none" strike="noStrike" cap="none">
                <a:solidFill>
                  <a:schemeClr val="dk1"/>
                </a:solidFill>
                <a:latin typeface="Calibri"/>
                <a:ea typeface="Calibri"/>
                <a:cs typeface="Calibri"/>
                <a:sym typeface="Calibri"/>
              </a:rPr>
              <a:t>Asks open &amp; probing questions</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0" i="0" u="none" strike="noStrike" cap="none">
                <a:solidFill>
                  <a:schemeClr val="dk1"/>
                </a:solidFill>
                <a:latin typeface="Calibri"/>
                <a:ea typeface="Calibri"/>
                <a:cs typeface="Calibri"/>
                <a:sym typeface="Calibri"/>
              </a:rPr>
              <a:t>Follows up and stays connected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1" i="0" u="none" strike="noStrike" cap="none">
                <a:solidFill>
                  <a:schemeClr val="dk1"/>
                </a:solidFill>
                <a:latin typeface="Calibri"/>
                <a:ea typeface="Calibri"/>
                <a:cs typeface="Calibri"/>
                <a:sym typeface="Calibri"/>
              </a:rPr>
              <a:t>Actively listens </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0" i="0" u="none" strike="noStrike" cap="none">
                <a:solidFill>
                  <a:schemeClr val="dk1"/>
                </a:solidFill>
                <a:latin typeface="Calibri"/>
                <a:ea typeface="Calibri"/>
                <a:cs typeface="Calibri"/>
                <a:sym typeface="Calibri"/>
              </a:rPr>
              <a:t>Desires professional accomplishment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0" i="0" u="none" strike="noStrike" cap="none">
                <a:solidFill>
                  <a:schemeClr val="dk1"/>
                </a:solidFill>
                <a:latin typeface="Calibri"/>
                <a:ea typeface="Calibri"/>
                <a:cs typeface="Calibri"/>
                <a:sym typeface="Calibri"/>
              </a:rPr>
              <a:t>Curious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0" i="0" u="none" strike="noStrike" cap="none">
                <a:solidFill>
                  <a:schemeClr val="dk1"/>
                </a:solidFill>
                <a:latin typeface="Calibri"/>
                <a:ea typeface="Calibri"/>
                <a:cs typeface="Calibri"/>
                <a:sym typeface="Calibri"/>
              </a:rPr>
              <a:t>Enthusiastic</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0" i="0" u="none" strike="noStrike" cap="none">
                <a:solidFill>
                  <a:schemeClr val="dk1"/>
                </a:solidFill>
                <a:latin typeface="Calibri"/>
                <a:ea typeface="Calibri"/>
                <a:cs typeface="Calibri"/>
                <a:sym typeface="Calibri"/>
              </a:rPr>
              <a:t>Prepared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IE" sz="1800" b="0" i="0" u="none" strike="noStrike" cap="none">
                <a:solidFill>
                  <a:schemeClr val="dk1"/>
                </a:solidFill>
                <a:latin typeface="Calibri"/>
                <a:ea typeface="Calibri"/>
                <a:cs typeface="Calibri"/>
                <a:sym typeface="Calibri"/>
              </a:rPr>
              <a:t>Proactive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3" name="Google Shape;363;p21"/>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2"/>
          <p:cNvSpPr txBox="1">
            <a:spLocks noGrp="1"/>
          </p:cNvSpPr>
          <p:nvPr>
            <p:ph type="title"/>
          </p:nvPr>
        </p:nvSpPr>
        <p:spPr>
          <a:xfrm>
            <a:off x="567612" y="35910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Skills and Characteristics </a:t>
            </a:r>
            <a:endParaRPr>
              <a:solidFill>
                <a:srgbClr val="2E75B5"/>
              </a:solidFill>
            </a:endParaRPr>
          </a:p>
        </p:txBody>
      </p:sp>
      <p:sp>
        <p:nvSpPr>
          <p:cNvPr id="372" name="Google Shape;372;p22"/>
          <p:cNvSpPr txBox="1">
            <a:spLocks noGrp="1"/>
          </p:cNvSpPr>
          <p:nvPr>
            <p:ph type="body" idx="1"/>
          </p:nvPr>
        </p:nvSpPr>
        <p:spPr>
          <a:xfrm>
            <a:off x="567612" y="1443304"/>
            <a:ext cx="4210215" cy="12055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IE" sz="2000"/>
              <a:t>What makes a great mentee?</a:t>
            </a:r>
            <a:endParaRPr/>
          </a:p>
          <a:p>
            <a:pPr marL="228600" lvl="0" indent="-50800" algn="l" rtl="0">
              <a:lnSpc>
                <a:spcPct val="90000"/>
              </a:lnSpc>
              <a:spcBef>
                <a:spcPts val="1000"/>
              </a:spcBef>
              <a:spcAft>
                <a:spcPts val="0"/>
              </a:spcAft>
              <a:buClr>
                <a:schemeClr val="dk1"/>
              </a:buClr>
              <a:buSzPts val="2800"/>
              <a:buNone/>
            </a:pPr>
            <a:endParaRPr/>
          </a:p>
        </p:txBody>
      </p:sp>
      <p:pic>
        <p:nvPicPr>
          <p:cNvPr id="373" name="Google Shape;373;p22"/>
          <p:cNvPicPr preferRelativeResize="0"/>
          <p:nvPr/>
        </p:nvPicPr>
        <p:blipFill rotWithShape="1">
          <a:blip r:embed="rId3">
            <a:alphaModFix/>
          </a:blip>
          <a:srcRect b="6202"/>
          <a:stretch/>
        </p:blipFill>
        <p:spPr>
          <a:xfrm>
            <a:off x="567612" y="2181673"/>
            <a:ext cx="4503372" cy="2529318"/>
          </a:xfrm>
          <a:prstGeom prst="rect">
            <a:avLst/>
          </a:prstGeom>
          <a:noFill/>
          <a:ln>
            <a:noFill/>
          </a:ln>
        </p:spPr>
      </p:pic>
      <p:pic>
        <p:nvPicPr>
          <p:cNvPr id="374" name="Google Shape;374;p22"/>
          <p:cNvPicPr preferRelativeResize="0"/>
          <p:nvPr/>
        </p:nvPicPr>
        <p:blipFill rotWithShape="1">
          <a:blip r:embed="rId4">
            <a:alphaModFix/>
          </a:blip>
          <a:srcRect t="6190" b="9739"/>
          <a:stretch/>
        </p:blipFill>
        <p:spPr>
          <a:xfrm>
            <a:off x="3210132" y="4778257"/>
            <a:ext cx="3135390" cy="2008532"/>
          </a:xfrm>
          <a:prstGeom prst="rect">
            <a:avLst/>
          </a:prstGeom>
          <a:noFill/>
          <a:ln>
            <a:noFill/>
          </a:ln>
        </p:spPr>
      </p:pic>
      <p:pic>
        <p:nvPicPr>
          <p:cNvPr id="375" name="Google Shape;375;p22"/>
          <p:cNvPicPr preferRelativeResize="0"/>
          <p:nvPr/>
        </p:nvPicPr>
        <p:blipFill rotWithShape="1">
          <a:blip r:embed="rId5">
            <a:alphaModFix/>
          </a:blip>
          <a:srcRect/>
          <a:stretch/>
        </p:blipFill>
        <p:spPr>
          <a:xfrm>
            <a:off x="6454363" y="1396397"/>
            <a:ext cx="4628849" cy="3828709"/>
          </a:xfrm>
          <a:prstGeom prst="rect">
            <a:avLst/>
          </a:prstGeom>
          <a:noFill/>
          <a:ln>
            <a:noFill/>
          </a:ln>
        </p:spPr>
      </p:pic>
      <p:sp>
        <p:nvSpPr>
          <p:cNvPr id="376" name="Google Shape;376;p22"/>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E75B5"/>
              </a:buClr>
              <a:buSzPts val="8000"/>
              <a:buFont typeface="Calibri"/>
              <a:buNone/>
            </a:pPr>
            <a:r>
              <a:rPr lang="en-IE" sz="8000" b="1">
                <a:solidFill>
                  <a:srgbClr val="2E75B5"/>
                </a:solidFill>
              </a:rPr>
              <a:t>Goal Setting </a:t>
            </a:r>
            <a:endParaRPr b="1">
              <a:solidFill>
                <a:srgbClr val="2E75B5"/>
              </a:solidFill>
            </a:endParaRPr>
          </a:p>
        </p:txBody>
      </p:sp>
      <p:pic>
        <p:nvPicPr>
          <p:cNvPr id="385" name="Google Shape;385;p23"/>
          <p:cNvPicPr preferRelativeResize="0"/>
          <p:nvPr/>
        </p:nvPicPr>
        <p:blipFill rotWithShape="1">
          <a:blip r:embed="rId3">
            <a:alphaModFix/>
          </a:blip>
          <a:srcRect/>
          <a:stretch/>
        </p:blipFill>
        <p:spPr>
          <a:xfrm>
            <a:off x="4640883" y="3599944"/>
            <a:ext cx="2666425" cy="2666425"/>
          </a:xfrm>
          <a:prstGeom prst="rect">
            <a:avLst/>
          </a:prstGeom>
          <a:noFill/>
          <a:ln>
            <a:noFill/>
          </a:ln>
        </p:spPr>
      </p:pic>
      <p:sp>
        <p:nvSpPr>
          <p:cNvPr id="386" name="Google Shape;386;p23"/>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4"/>
          <p:cNvSpPr txBox="1">
            <a:spLocks noGrp="1"/>
          </p:cNvSpPr>
          <p:nvPr>
            <p:ph type="title"/>
          </p:nvPr>
        </p:nvSpPr>
        <p:spPr>
          <a:xfrm>
            <a:off x="375130" y="18103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Goal Setting </a:t>
            </a:r>
            <a:endParaRPr>
              <a:solidFill>
                <a:srgbClr val="2E75B5"/>
              </a:solidFill>
            </a:endParaRPr>
          </a:p>
        </p:txBody>
      </p:sp>
      <p:cxnSp>
        <p:nvCxnSpPr>
          <p:cNvPr id="395" name="Google Shape;395;p24"/>
          <p:cNvCxnSpPr/>
          <p:nvPr/>
        </p:nvCxnSpPr>
        <p:spPr>
          <a:xfrm flipH="1">
            <a:off x="6217611" y="1908991"/>
            <a:ext cx="13856" cy="3349674"/>
          </a:xfrm>
          <a:prstGeom prst="straightConnector1">
            <a:avLst/>
          </a:prstGeom>
          <a:noFill/>
          <a:ln w="38100" cap="flat" cmpd="sng">
            <a:solidFill>
              <a:schemeClr val="accent1"/>
            </a:solidFill>
            <a:prstDash val="solid"/>
            <a:miter lim="800000"/>
            <a:headEnd type="none" w="sm" len="sm"/>
            <a:tailEnd type="none" w="sm" len="sm"/>
          </a:ln>
        </p:spPr>
      </p:cxnSp>
      <p:sp>
        <p:nvSpPr>
          <p:cNvPr id="396" name="Google Shape;396;p24"/>
          <p:cNvSpPr txBox="1">
            <a:spLocks noGrp="1"/>
          </p:cNvSpPr>
          <p:nvPr>
            <p:ph type="body" idx="1"/>
          </p:nvPr>
        </p:nvSpPr>
        <p:spPr>
          <a:xfrm>
            <a:off x="819072" y="1286651"/>
            <a:ext cx="4210050" cy="1200329"/>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2400"/>
              <a:buNone/>
            </a:pPr>
            <a:r>
              <a:rPr lang="en-IE" sz="2400">
                <a:solidFill>
                  <a:schemeClr val="dk1"/>
                </a:solidFill>
                <a:latin typeface="Calibri"/>
                <a:ea typeface="Calibri"/>
                <a:cs typeface="Calibri"/>
                <a:sym typeface="Calibri"/>
              </a:rPr>
              <a:t>Some common mentee focus areas can include but are not limited to:</a:t>
            </a:r>
            <a:endParaRPr sz="1800" b="1">
              <a:solidFill>
                <a:schemeClr val="dk1"/>
              </a:solidFill>
              <a:latin typeface="Calibri"/>
              <a:ea typeface="Calibri"/>
              <a:cs typeface="Calibri"/>
              <a:sym typeface="Calibri"/>
            </a:endParaRPr>
          </a:p>
        </p:txBody>
      </p:sp>
      <p:sp>
        <p:nvSpPr>
          <p:cNvPr id="397" name="Google Shape;397;p24"/>
          <p:cNvSpPr/>
          <p:nvPr/>
        </p:nvSpPr>
        <p:spPr>
          <a:xfrm>
            <a:off x="819072" y="2430435"/>
            <a:ext cx="5181600" cy="3139321"/>
          </a:xfrm>
          <a:prstGeom prst="rect">
            <a:avLst/>
          </a:prstGeom>
          <a:solidFill>
            <a:srgbClr val="2E75B5"/>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800"/>
              <a:buFont typeface="Arial"/>
              <a:buChar char="•"/>
            </a:pPr>
            <a:r>
              <a:rPr lang="en-IE" sz="1800" b="0" i="0" u="none" strike="noStrike" cap="none">
                <a:solidFill>
                  <a:schemeClr val="lt1"/>
                </a:solidFill>
                <a:latin typeface="Calibri"/>
                <a:ea typeface="Calibri"/>
                <a:cs typeface="Calibri"/>
                <a:sym typeface="Calibri"/>
              </a:rPr>
              <a:t>Career planning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IE" sz="1800" b="0" i="0" u="none" strike="noStrike" cap="none">
                <a:solidFill>
                  <a:schemeClr val="lt1"/>
                </a:solidFill>
                <a:latin typeface="Calibri"/>
                <a:ea typeface="Calibri"/>
                <a:cs typeface="Calibri"/>
                <a:sym typeface="Calibri"/>
              </a:rPr>
              <a:t>Career trajectories/next steps/5-year plans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IE" sz="1800" b="0" i="0" u="none" strike="noStrike" cap="none">
                <a:solidFill>
                  <a:schemeClr val="lt1"/>
                </a:solidFill>
                <a:latin typeface="Calibri"/>
                <a:ea typeface="Calibri"/>
                <a:cs typeface="Calibri"/>
                <a:sym typeface="Calibri"/>
              </a:rPr>
              <a:t>Confidence skills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IE" sz="1800" b="0" i="0" u="none" strike="noStrike" cap="none">
                <a:solidFill>
                  <a:schemeClr val="lt1"/>
                </a:solidFill>
                <a:latin typeface="Calibri"/>
                <a:ea typeface="Calibri"/>
                <a:cs typeface="Calibri"/>
                <a:sym typeface="Calibri"/>
              </a:rPr>
              <a:t>Gain visibility for potential promotions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IE" sz="1800" b="0" i="0" u="none" strike="noStrike" cap="none">
                <a:solidFill>
                  <a:schemeClr val="lt1"/>
                </a:solidFill>
                <a:latin typeface="Calibri"/>
                <a:ea typeface="Calibri"/>
                <a:cs typeface="Calibri"/>
                <a:sym typeface="Calibri"/>
              </a:rPr>
              <a:t>Leadership skills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IE" sz="1800" b="0" i="0" u="none" strike="noStrike" cap="none">
                <a:solidFill>
                  <a:schemeClr val="lt1"/>
                </a:solidFill>
                <a:latin typeface="Calibri"/>
                <a:ea typeface="Calibri"/>
                <a:cs typeface="Calibri"/>
                <a:sym typeface="Calibri"/>
              </a:rPr>
              <a:t>Life/work balance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IE" sz="1800" b="0" i="0" u="none" strike="noStrike" cap="none">
                <a:solidFill>
                  <a:schemeClr val="lt1"/>
                </a:solidFill>
                <a:latin typeface="Calibri"/>
                <a:ea typeface="Calibri"/>
                <a:cs typeface="Calibri"/>
                <a:sym typeface="Calibri"/>
              </a:rPr>
              <a:t>Networking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IE" sz="1800" b="0" i="0" u="none" strike="noStrike" cap="none">
                <a:solidFill>
                  <a:schemeClr val="lt1"/>
                </a:solidFill>
                <a:latin typeface="Calibri"/>
                <a:ea typeface="Calibri"/>
                <a:cs typeface="Calibri"/>
                <a:sym typeface="Calibri"/>
              </a:rPr>
              <a:t>Problem-solving skills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IE" sz="1800" b="0" i="0" u="none" strike="noStrike" cap="none">
                <a:solidFill>
                  <a:schemeClr val="lt1"/>
                </a:solidFill>
                <a:latin typeface="Calibri"/>
                <a:ea typeface="Calibri"/>
                <a:cs typeface="Calibri"/>
                <a:sym typeface="Calibri"/>
              </a:rPr>
              <a:t>Team-building  skills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IE" sz="1800" b="0" i="0" u="none" strike="noStrike" cap="none">
                <a:solidFill>
                  <a:schemeClr val="lt1"/>
                </a:solidFill>
                <a:latin typeface="Calibri"/>
                <a:ea typeface="Calibri"/>
                <a:cs typeface="Calibri"/>
                <a:sym typeface="Calibri"/>
              </a:rPr>
              <a:t>Public speaking/presentation skills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en-IE" sz="1800" b="0" i="0" u="none" strike="noStrike" cap="none">
                <a:solidFill>
                  <a:schemeClr val="lt1"/>
                </a:solidFill>
                <a:latin typeface="Calibri"/>
                <a:ea typeface="Calibri"/>
                <a:cs typeface="Calibri"/>
                <a:sym typeface="Calibri"/>
              </a:rPr>
              <a:t>Skill development</a:t>
            </a:r>
            <a:endParaRPr sz="1400" b="0" i="0" u="none" strike="noStrike" cap="none">
              <a:solidFill>
                <a:srgbClr val="000000"/>
              </a:solidFill>
              <a:latin typeface="Arial"/>
              <a:ea typeface="Arial"/>
              <a:cs typeface="Arial"/>
              <a:sym typeface="Arial"/>
            </a:endParaRPr>
          </a:p>
        </p:txBody>
      </p:sp>
      <p:sp>
        <p:nvSpPr>
          <p:cNvPr id="398" name="Google Shape;398;p24"/>
          <p:cNvSpPr txBox="1"/>
          <p:nvPr/>
        </p:nvSpPr>
        <p:spPr>
          <a:xfrm>
            <a:off x="7103930" y="301509"/>
            <a:ext cx="4898571" cy="683344"/>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2400"/>
              <a:buFont typeface="Arial"/>
              <a:buNone/>
            </a:pPr>
            <a:r>
              <a:rPr lang="en-IE" sz="2400" b="0" i="0" u="none" strike="noStrike" cap="none">
                <a:solidFill>
                  <a:srgbClr val="FFFFFF"/>
                </a:solidFill>
                <a:latin typeface="Calibri"/>
                <a:ea typeface="Calibri"/>
                <a:cs typeface="Calibri"/>
                <a:sym typeface="Calibri"/>
              </a:rPr>
              <a:t> </a:t>
            </a:r>
            <a:r>
              <a:rPr lang="en-IE" sz="2400" b="0" i="0" u="none" strike="noStrike" cap="none">
                <a:solidFill>
                  <a:schemeClr val="dk1"/>
                </a:solidFill>
                <a:latin typeface="Calibri"/>
                <a:ea typeface="Calibri"/>
                <a:cs typeface="Calibri"/>
                <a:sym typeface="Calibri"/>
              </a:rPr>
              <a:t>Prepare for Mentoring Checklist </a:t>
            </a:r>
            <a:endParaRPr sz="1400" b="0" i="0" u="none" strike="noStrike" cap="none">
              <a:solidFill>
                <a:srgbClr val="000000"/>
              </a:solidFill>
              <a:latin typeface="Arial"/>
              <a:ea typeface="Arial"/>
              <a:cs typeface="Arial"/>
              <a:sym typeface="Arial"/>
            </a:endParaRPr>
          </a:p>
        </p:txBody>
      </p:sp>
      <p:graphicFrame>
        <p:nvGraphicFramePr>
          <p:cNvPr id="399" name="Google Shape;399;p24"/>
          <p:cNvGraphicFramePr/>
          <p:nvPr/>
        </p:nvGraphicFramePr>
        <p:xfrm>
          <a:off x="6691092" y="984852"/>
          <a:ext cx="5242125" cy="5029325"/>
        </p:xfrm>
        <a:graphic>
          <a:graphicData uri="http://schemas.openxmlformats.org/drawingml/2006/table">
            <a:tbl>
              <a:tblPr firstRow="1" bandRow="1">
                <a:noFill/>
                <a:tableStyleId>{0B75B68A-040C-4424-8EC0-33A9C744AE13}</a:tableStyleId>
              </a:tblPr>
              <a:tblGrid>
                <a:gridCol w="5242125">
                  <a:extLst>
                    <a:ext uri="{9D8B030D-6E8A-4147-A177-3AD203B41FA5}">
                      <a16:colId xmlns:a16="http://schemas.microsoft.com/office/drawing/2014/main" val="20000"/>
                    </a:ext>
                  </a:extLst>
                </a:gridCol>
              </a:tblGrid>
              <a:tr h="1274475">
                <a:tc>
                  <a:txBody>
                    <a:bodyPr/>
                    <a:lstStyle/>
                    <a:p>
                      <a:pPr marL="0" marR="0" lvl="0" indent="0" algn="l" rtl="0">
                        <a:lnSpc>
                          <a:spcPct val="100000"/>
                        </a:lnSpc>
                        <a:spcBef>
                          <a:spcPts val="0"/>
                        </a:spcBef>
                        <a:spcAft>
                          <a:spcPts val="0"/>
                        </a:spcAft>
                        <a:buClr>
                          <a:srgbClr val="000000"/>
                        </a:buClr>
                        <a:buSzPts val="1800"/>
                        <a:buFont typeface="Arial"/>
                        <a:buNone/>
                      </a:pPr>
                      <a:r>
                        <a:rPr lang="en-IE" sz="1800" u="none" strike="noStrike" cap="none"/>
                        <a:t>The following questions will help you get the most out of being mentored, not all questions will be useful, simply answer those which feel most relevant or helpful.</a:t>
                      </a:r>
                      <a:endParaRPr sz="1800" b="0" u="none" strike="noStrike" cap="none"/>
                    </a:p>
                  </a:txBody>
                  <a:tcPr marL="91450" marR="91450" marT="45725" marB="45725"/>
                </a:tc>
                <a:extLst>
                  <a:ext uri="{0D108BD9-81ED-4DB2-BD59-A6C34878D82A}">
                    <a16:rowId xmlns:a16="http://schemas.microsoft.com/office/drawing/2014/main" val="10000"/>
                  </a:ext>
                </a:extLst>
              </a:tr>
              <a:tr h="686250">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IE" sz="1800" u="none" strike="noStrike" cap="none"/>
                        <a:t>What is my purpose for being mentored, why am I doing this? </a:t>
                      </a:r>
                      <a:endParaRPr sz="1800" b="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403600">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IE" sz="1800" u="none" strike="noStrike" cap="none"/>
                        <a:t>What do I need to know about my Mentor? </a:t>
                      </a:r>
                      <a:endParaRPr sz="1800" b="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686250">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IE" sz="1800" u="none" strike="noStrike" cap="none"/>
                        <a:t>Which specific Personal Development Objectives do I want to focus on? </a:t>
                      </a:r>
                      <a:endParaRPr sz="1800" b="0" u="none" strike="noStrike" cap="none">
                        <a:solidFill>
                          <a:schemeClr val="dk1"/>
                        </a:solidFill>
                      </a:endParaRPr>
                    </a:p>
                  </a:txBody>
                  <a:tcPr marL="91450" marR="91450" marT="45725" marB="45725"/>
                </a:tc>
                <a:extLst>
                  <a:ext uri="{0D108BD9-81ED-4DB2-BD59-A6C34878D82A}">
                    <a16:rowId xmlns:a16="http://schemas.microsoft.com/office/drawing/2014/main" val="10003"/>
                  </a:ext>
                </a:extLst>
              </a:tr>
              <a:tr h="998400">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IE" sz="1800" u="none" strike="noStrike" cap="none"/>
                        <a:t>What are my potential barriers to getting the most out of this opportunity and how will I overcome them?</a:t>
                      </a:r>
                      <a:endParaRPr sz="1800" b="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980350">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IE" sz="1800" u="none" strike="noStrike" cap="none"/>
                        <a:t>What requests or agreements might I want to make of my mentor, e.g. their level of challenge, type of support I need, etc.?</a:t>
                      </a:r>
                      <a:endParaRPr sz="1800" b="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bl>
          </a:graphicData>
        </a:graphic>
      </p:graphicFrame>
      <p:pic>
        <p:nvPicPr>
          <p:cNvPr id="400" name="Google Shape;400;p24"/>
          <p:cNvPicPr preferRelativeResize="0"/>
          <p:nvPr/>
        </p:nvPicPr>
        <p:blipFill rotWithShape="1">
          <a:blip r:embed="rId3">
            <a:alphaModFix/>
          </a:blip>
          <a:srcRect/>
          <a:stretch/>
        </p:blipFill>
        <p:spPr>
          <a:xfrm>
            <a:off x="4870931" y="362817"/>
            <a:ext cx="1523999" cy="1523999"/>
          </a:xfrm>
          <a:prstGeom prst="rect">
            <a:avLst/>
          </a:prstGeom>
          <a:noFill/>
          <a:ln>
            <a:noFill/>
          </a:ln>
        </p:spPr>
      </p:pic>
      <p:sp>
        <p:nvSpPr>
          <p:cNvPr id="401" name="Google Shape;401;p24"/>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Goal Setting </a:t>
            </a:r>
            <a:endParaRPr>
              <a:solidFill>
                <a:srgbClr val="2E75B5"/>
              </a:solidFill>
            </a:endParaRPr>
          </a:p>
        </p:txBody>
      </p:sp>
      <p:sp>
        <p:nvSpPr>
          <p:cNvPr id="410" name="Google Shape;410;p25"/>
          <p:cNvSpPr txBox="1">
            <a:spLocks noGrp="1"/>
          </p:cNvSpPr>
          <p:nvPr>
            <p:ph type="body" idx="1"/>
          </p:nvPr>
        </p:nvSpPr>
        <p:spPr>
          <a:xfrm>
            <a:off x="1327624" y="1690688"/>
            <a:ext cx="9124121" cy="2308324"/>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3600"/>
              <a:buNone/>
            </a:pPr>
            <a:r>
              <a:rPr lang="en-IE" sz="3600">
                <a:solidFill>
                  <a:schemeClr val="dk1"/>
                </a:solidFill>
                <a:latin typeface="Calibri"/>
                <a:ea typeface="Calibri"/>
                <a:cs typeface="Calibri"/>
                <a:sym typeface="Calibri"/>
              </a:rPr>
              <a:t>Consider what your ticked on your application form. We have tried our best to match you with a mentor with experience in the areas you wanted to learn more about.</a:t>
            </a:r>
            <a:endParaRPr/>
          </a:p>
        </p:txBody>
      </p:sp>
      <p:pic>
        <p:nvPicPr>
          <p:cNvPr id="411" name="Google Shape;411;p25"/>
          <p:cNvPicPr preferRelativeResize="0"/>
          <p:nvPr/>
        </p:nvPicPr>
        <p:blipFill rotWithShape="1">
          <a:blip r:embed="rId3">
            <a:alphaModFix/>
          </a:blip>
          <a:srcRect/>
          <a:stretch/>
        </p:blipFill>
        <p:spPr>
          <a:xfrm>
            <a:off x="4661131" y="126532"/>
            <a:ext cx="1523999" cy="1523999"/>
          </a:xfrm>
          <a:prstGeom prst="rect">
            <a:avLst/>
          </a:prstGeom>
          <a:noFill/>
          <a:ln>
            <a:noFill/>
          </a:ln>
        </p:spPr>
      </p:pic>
      <p:sp>
        <p:nvSpPr>
          <p:cNvPr id="412" name="Google Shape;412;p25"/>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419"/>
        <p:cNvGrpSpPr/>
        <p:nvPr/>
      </p:nvGrpSpPr>
      <p:grpSpPr>
        <a:xfrm>
          <a:off x="0" y="0"/>
          <a:ext cx="0" cy="0"/>
          <a:chOff x="0" y="0"/>
          <a:chExt cx="0" cy="0"/>
        </a:xfrm>
      </p:grpSpPr>
      <p:sp>
        <p:nvSpPr>
          <p:cNvPr id="420" name="Google Shape;42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Goal Setting </a:t>
            </a:r>
            <a:endParaRPr>
              <a:solidFill>
                <a:srgbClr val="2E75B5"/>
              </a:solidFill>
            </a:endParaRPr>
          </a:p>
        </p:txBody>
      </p:sp>
      <p:pic>
        <p:nvPicPr>
          <p:cNvPr id="421" name="Google Shape;421;p26"/>
          <p:cNvPicPr preferRelativeResize="0"/>
          <p:nvPr/>
        </p:nvPicPr>
        <p:blipFill rotWithShape="1">
          <a:blip r:embed="rId3">
            <a:alphaModFix/>
          </a:blip>
          <a:srcRect/>
          <a:stretch/>
        </p:blipFill>
        <p:spPr>
          <a:xfrm>
            <a:off x="6096000" y="126532"/>
            <a:ext cx="1523999" cy="1411323"/>
          </a:xfrm>
          <a:prstGeom prst="rect">
            <a:avLst/>
          </a:prstGeom>
          <a:noFill/>
          <a:ln>
            <a:noFill/>
          </a:ln>
        </p:spPr>
      </p:pic>
      <p:sp>
        <p:nvSpPr>
          <p:cNvPr id="422" name="Google Shape;422;p26"/>
          <p:cNvSpPr/>
          <p:nvPr/>
        </p:nvSpPr>
        <p:spPr>
          <a:xfrm>
            <a:off x="547925" y="1398156"/>
            <a:ext cx="5571877" cy="4240644"/>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IE" sz="1600" b="1" i="0" u="none" strike="noStrike" cap="none">
                <a:solidFill>
                  <a:srgbClr val="0B516D"/>
                </a:solidFill>
                <a:latin typeface="Calibri"/>
                <a:ea typeface="Calibri"/>
                <a:cs typeface="Calibri"/>
                <a:sym typeface="Calibri"/>
              </a:rPr>
              <a:t>Traditional Mentoring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B516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1" u="none" strike="noStrike" cap="none">
                <a:solidFill>
                  <a:srgbClr val="0B516D"/>
                </a:solidFill>
                <a:latin typeface="Calibri"/>
                <a:ea typeface="Calibri"/>
                <a:cs typeface="Calibri"/>
                <a:sym typeface="Calibri"/>
              </a:rPr>
              <a:t>For mentee applications, experience in which of the following would be important in your mentor? </a:t>
            </a:r>
            <a:endParaRPr sz="1600" b="1"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Length of time post PhD;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Experience with lateral moves, cross-divisional experience etc.;</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Management experience;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Coaching;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Experience in policy/academic institutions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Interviewer experience;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Project management;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Work-life balance;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Personal development including further education and training;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Experience with Diversity &amp; Inclusion initiatives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Influencing and Negotiation Skills </a:t>
            </a:r>
            <a:endParaRPr sz="1600" b="0" i="0" u="none" strike="noStrike" cap="none">
              <a:solidFill>
                <a:srgbClr val="0B516D"/>
              </a:solidFill>
              <a:latin typeface="Calibri"/>
              <a:ea typeface="Calibri"/>
              <a:cs typeface="Calibri"/>
              <a:sym typeface="Calibri"/>
            </a:endParaRPr>
          </a:p>
        </p:txBody>
      </p:sp>
      <p:sp>
        <p:nvSpPr>
          <p:cNvPr id="423" name="Google Shape;423;p26"/>
          <p:cNvSpPr/>
          <p:nvPr/>
        </p:nvSpPr>
        <p:spPr>
          <a:xfrm>
            <a:off x="6494862" y="1929281"/>
            <a:ext cx="5381796" cy="228250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IE" sz="1800" b="1" i="0" u="none" strike="noStrike" cap="none">
                <a:solidFill>
                  <a:srgbClr val="0B516D"/>
                </a:solidFill>
                <a:latin typeface="Calibri"/>
                <a:ea typeface="Calibri"/>
                <a:cs typeface="Calibri"/>
                <a:sym typeface="Calibri"/>
              </a:rPr>
              <a:t>Group Mentoring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B516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0B516D"/>
                </a:solidFill>
                <a:latin typeface="Calibri"/>
                <a:ea typeface="Calibri"/>
                <a:cs typeface="Calibri"/>
                <a:sym typeface="Calibri"/>
              </a:rPr>
              <a:t>For Group Mentoring Partnerships we have matched you with Mentees on  the same/a similar level to yourself who had similar objectives for the programme.   </a:t>
            </a:r>
            <a:endParaRPr sz="1800" b="1" i="0" u="none" strike="noStrike" cap="none">
              <a:solidFill>
                <a:srgbClr val="0B516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B516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1" i="0" u="none" strike="noStrike" cap="none">
                <a:solidFill>
                  <a:srgbClr val="0B516D"/>
                </a:solidFill>
                <a:latin typeface="Calibri"/>
                <a:ea typeface="Calibri"/>
                <a:cs typeface="Calibri"/>
                <a:sym typeface="Calibri"/>
              </a:rPr>
              <a:t>Mentees must meet in advance of first mentor meeting to discuss their goals and decide how meetings will be arranged!</a:t>
            </a:r>
            <a:endParaRPr sz="1400" b="0" i="0" u="none" strike="noStrike" cap="none">
              <a:solidFill>
                <a:srgbClr val="000000"/>
              </a:solidFill>
              <a:latin typeface="Arial"/>
              <a:ea typeface="Arial"/>
              <a:cs typeface="Arial"/>
              <a:sym typeface="Arial"/>
            </a:endParaRPr>
          </a:p>
        </p:txBody>
      </p:sp>
      <p:sp>
        <p:nvSpPr>
          <p:cNvPr id="424" name="Google Shape;424;p26"/>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3c7367ce48c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Goal Setting </a:t>
            </a:r>
            <a:endParaRPr>
              <a:solidFill>
                <a:srgbClr val="2E75B5"/>
              </a:solidFill>
            </a:endParaRPr>
          </a:p>
        </p:txBody>
      </p:sp>
      <p:pic>
        <p:nvPicPr>
          <p:cNvPr id="433" name="Google Shape;433;g3c7367ce48c_1_0"/>
          <p:cNvPicPr preferRelativeResize="0"/>
          <p:nvPr/>
        </p:nvPicPr>
        <p:blipFill rotWithShape="1">
          <a:blip r:embed="rId3">
            <a:alphaModFix/>
          </a:blip>
          <a:srcRect/>
          <a:stretch/>
        </p:blipFill>
        <p:spPr>
          <a:xfrm>
            <a:off x="6096000" y="126532"/>
            <a:ext cx="1523999" cy="1411323"/>
          </a:xfrm>
          <a:prstGeom prst="rect">
            <a:avLst/>
          </a:prstGeom>
          <a:noFill/>
          <a:ln>
            <a:noFill/>
          </a:ln>
        </p:spPr>
      </p:pic>
      <p:sp>
        <p:nvSpPr>
          <p:cNvPr id="434" name="Google Shape;434;g3c7367ce48c_1_0"/>
          <p:cNvSpPr/>
          <p:nvPr/>
        </p:nvSpPr>
        <p:spPr>
          <a:xfrm>
            <a:off x="754550" y="1742525"/>
            <a:ext cx="10924800" cy="3836400"/>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IE" sz="1600" b="0" i="1" u="none" strike="noStrike" cap="none">
                <a:solidFill>
                  <a:srgbClr val="0B516D"/>
                </a:solidFill>
                <a:latin typeface="Calibri"/>
                <a:ea typeface="Calibri"/>
                <a:cs typeface="Calibri"/>
                <a:sym typeface="Calibri"/>
              </a:rPr>
              <a:t>For mentee applications, experience in which of the following would be important in your mentor? </a:t>
            </a:r>
            <a:endParaRPr sz="1600" b="1"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Length of time post PhD;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Experience with lateral moves, cross-divisional experience etc.;</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Management experience;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Coaching;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Experience in policy/academic institutions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Interviewer experience;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Project management;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Work-life balance;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Personal development including further education and training;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Experience with Diversity &amp; Inclusion initiatives  </a:t>
            </a:r>
            <a:endParaRPr sz="1600" b="0" i="0" u="none" strike="noStrike" cap="none">
              <a:solidFill>
                <a:srgbClr val="0B516D"/>
              </a:solidFill>
              <a:latin typeface="Calibri"/>
              <a:ea typeface="Calibri"/>
              <a:cs typeface="Calibri"/>
              <a:sym typeface="Calibri"/>
            </a:endParaRPr>
          </a:p>
          <a:p>
            <a:pPr marL="285750" marR="0" lvl="0" indent="-285750" algn="l" rtl="0">
              <a:lnSpc>
                <a:spcPct val="100000"/>
              </a:lnSpc>
              <a:spcBef>
                <a:spcPts val="0"/>
              </a:spcBef>
              <a:spcAft>
                <a:spcPts val="0"/>
              </a:spcAft>
              <a:buClr>
                <a:srgbClr val="0B516D"/>
              </a:buClr>
              <a:buSzPts val="1600"/>
              <a:buFont typeface="Arial"/>
              <a:buChar char="•"/>
            </a:pPr>
            <a:r>
              <a:rPr lang="en-IE" sz="1600" b="0" i="0" u="none" strike="noStrike" cap="none">
                <a:solidFill>
                  <a:srgbClr val="0B516D"/>
                </a:solidFill>
                <a:latin typeface="Calibri"/>
                <a:ea typeface="Calibri"/>
                <a:cs typeface="Calibri"/>
                <a:sym typeface="Calibri"/>
              </a:rPr>
              <a:t>Influencing and Negotiation Skills </a:t>
            </a:r>
            <a:endParaRPr sz="1600" b="0" i="0" u="none" strike="noStrike" cap="none">
              <a:solidFill>
                <a:srgbClr val="0B516D"/>
              </a:solidFill>
              <a:latin typeface="Calibri"/>
              <a:ea typeface="Calibri"/>
              <a:cs typeface="Calibri"/>
              <a:sym typeface="Calibri"/>
            </a:endParaRPr>
          </a:p>
        </p:txBody>
      </p:sp>
      <p:sp>
        <p:nvSpPr>
          <p:cNvPr id="435" name="Google Shape;435;g3c7367ce48c_1_0"/>
          <p:cNvSpPr txBox="1">
            <a:spLocks noGrp="1"/>
          </p:cNvSpPr>
          <p:nvPr>
            <p:ph type="ftr" idx="11"/>
          </p:nvPr>
        </p:nvSpPr>
        <p:spPr>
          <a:xfrm>
            <a:off x="0" y="6356350"/>
            <a:ext cx="121920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E75B5"/>
              </a:buClr>
              <a:buSzPts val="8000"/>
              <a:buFont typeface="Calibri"/>
              <a:buNone/>
            </a:pPr>
            <a:r>
              <a:rPr lang="en-IE" sz="8000">
                <a:solidFill>
                  <a:srgbClr val="2E75B5"/>
                </a:solidFill>
              </a:rPr>
              <a:t>First Meeting </a:t>
            </a:r>
            <a:endParaRPr>
              <a:solidFill>
                <a:srgbClr val="2E75B5"/>
              </a:solidFill>
            </a:endParaRPr>
          </a:p>
        </p:txBody>
      </p:sp>
      <p:sp>
        <p:nvSpPr>
          <p:cNvPr id="444" name="Google Shape;444;p27"/>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i="0" u="none" strike="noStrike" cap="none">
                <a:solidFill>
                  <a:srgbClr val="2E75B5"/>
                </a:solidFill>
              </a:rPr>
              <a:t>Agenda</a:t>
            </a:r>
            <a:r>
              <a:rPr lang="en-IE" sz="4800" b="1" i="0" u="none" strike="noStrike" cap="none">
                <a:solidFill>
                  <a:srgbClr val="2E75B5"/>
                </a:solidFill>
              </a:rPr>
              <a:t> </a:t>
            </a:r>
            <a:endParaRPr>
              <a:solidFill>
                <a:srgbClr val="2E75B5"/>
              </a:solidFill>
            </a:endParaRPr>
          </a:p>
        </p:txBody>
      </p:sp>
      <p:sp>
        <p:nvSpPr>
          <p:cNvPr id="114" name="Google Shape;11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000"/>
              <a:buFont typeface="Calibri"/>
              <a:buAutoNum type="arabicPeriod"/>
            </a:pPr>
            <a:r>
              <a:rPr lang="en-IE" sz="2000"/>
              <a:t>Objectives and what to expect today</a:t>
            </a:r>
            <a:endParaRPr/>
          </a:p>
          <a:p>
            <a:pPr marL="342900" lvl="0" indent="-342900" algn="l" rtl="0">
              <a:lnSpc>
                <a:spcPct val="90000"/>
              </a:lnSpc>
              <a:spcBef>
                <a:spcPts val="1000"/>
              </a:spcBef>
              <a:spcAft>
                <a:spcPts val="0"/>
              </a:spcAft>
              <a:buClr>
                <a:schemeClr val="dk1"/>
              </a:buClr>
              <a:buSzPts val="2000"/>
              <a:buFont typeface="Calibri"/>
              <a:buAutoNum type="arabicPeriod"/>
            </a:pPr>
            <a:r>
              <a:rPr lang="en-IE" sz="2000"/>
              <a:t>Who are ISWE?</a:t>
            </a:r>
            <a:endParaRPr/>
          </a:p>
          <a:p>
            <a:pPr marL="342900" lvl="0" indent="-342900" algn="l" rtl="0">
              <a:lnSpc>
                <a:spcPct val="90000"/>
              </a:lnSpc>
              <a:spcBef>
                <a:spcPts val="1000"/>
              </a:spcBef>
              <a:spcAft>
                <a:spcPts val="0"/>
              </a:spcAft>
              <a:buClr>
                <a:schemeClr val="dk1"/>
              </a:buClr>
              <a:buSzPts val="2000"/>
              <a:buFont typeface="Calibri"/>
              <a:buAutoNum type="arabicPeriod"/>
            </a:pPr>
            <a:r>
              <a:rPr lang="en-IE" sz="2000"/>
              <a:t>What is Mentoring? </a:t>
            </a:r>
            <a:endParaRPr/>
          </a:p>
          <a:p>
            <a:pPr marL="342900" lvl="0" indent="-342900" algn="l" rtl="0">
              <a:lnSpc>
                <a:spcPct val="90000"/>
              </a:lnSpc>
              <a:spcBef>
                <a:spcPts val="1000"/>
              </a:spcBef>
              <a:spcAft>
                <a:spcPts val="0"/>
              </a:spcAft>
              <a:buClr>
                <a:schemeClr val="dk1"/>
              </a:buClr>
              <a:buSzPts val="2000"/>
              <a:buFont typeface="Calibri"/>
              <a:buAutoNum type="arabicPeriod"/>
            </a:pPr>
            <a:r>
              <a:rPr lang="en-IE" sz="2000"/>
              <a:t>Roles &amp; Responsibilities</a:t>
            </a:r>
            <a:endParaRPr/>
          </a:p>
          <a:p>
            <a:pPr marL="342900" lvl="0" indent="-342900" algn="l" rtl="0">
              <a:lnSpc>
                <a:spcPct val="90000"/>
              </a:lnSpc>
              <a:spcBef>
                <a:spcPts val="1000"/>
              </a:spcBef>
              <a:spcAft>
                <a:spcPts val="0"/>
              </a:spcAft>
              <a:buClr>
                <a:schemeClr val="dk1"/>
              </a:buClr>
              <a:buSzPts val="2000"/>
              <a:buFont typeface="Calibri"/>
              <a:buAutoNum type="arabicPeriod"/>
            </a:pPr>
            <a:r>
              <a:rPr lang="en-IE" sz="2000"/>
              <a:t>Skills and Characteristics of an Effective Mentee! </a:t>
            </a:r>
            <a:endParaRPr/>
          </a:p>
          <a:p>
            <a:pPr marL="342900" lvl="0" indent="-342900" algn="l" rtl="0">
              <a:lnSpc>
                <a:spcPct val="90000"/>
              </a:lnSpc>
              <a:spcBef>
                <a:spcPts val="1000"/>
              </a:spcBef>
              <a:spcAft>
                <a:spcPts val="0"/>
              </a:spcAft>
              <a:buClr>
                <a:schemeClr val="dk1"/>
              </a:buClr>
              <a:buSzPts val="2000"/>
              <a:buFont typeface="Calibri"/>
              <a:buAutoNum type="arabicPeriod"/>
            </a:pPr>
            <a:r>
              <a:rPr lang="en-IE" sz="2000"/>
              <a:t>Goal Setting for the Mentoring Partnership </a:t>
            </a:r>
            <a:endParaRPr/>
          </a:p>
          <a:p>
            <a:pPr marL="342900" lvl="0" indent="-342900" algn="l" rtl="0">
              <a:lnSpc>
                <a:spcPct val="90000"/>
              </a:lnSpc>
              <a:spcBef>
                <a:spcPts val="1000"/>
              </a:spcBef>
              <a:spcAft>
                <a:spcPts val="0"/>
              </a:spcAft>
              <a:buClr>
                <a:schemeClr val="dk1"/>
              </a:buClr>
              <a:buSzPts val="2000"/>
              <a:buFont typeface="Calibri"/>
              <a:buAutoNum type="arabicPeriod"/>
            </a:pPr>
            <a:r>
              <a:rPr lang="en-IE" sz="2000"/>
              <a:t>Prepare for the First Meeting </a:t>
            </a:r>
            <a:endParaRPr/>
          </a:p>
          <a:p>
            <a:pPr marL="342900" lvl="0" indent="-342900" algn="l" rtl="0">
              <a:lnSpc>
                <a:spcPct val="90000"/>
              </a:lnSpc>
              <a:spcBef>
                <a:spcPts val="1000"/>
              </a:spcBef>
              <a:spcAft>
                <a:spcPts val="0"/>
              </a:spcAft>
              <a:buClr>
                <a:schemeClr val="dk1"/>
              </a:buClr>
              <a:buSzPts val="2000"/>
              <a:buFont typeface="Calibri"/>
              <a:buAutoNum type="arabicPeriod"/>
            </a:pPr>
            <a:r>
              <a:rPr lang="en-IE" sz="2000"/>
              <a:t>Overview of Tool &amp; Resources Available </a:t>
            </a:r>
            <a:endParaRPr/>
          </a:p>
          <a:p>
            <a:pPr marL="342900" lvl="0" indent="-342900" algn="l" rtl="0">
              <a:lnSpc>
                <a:spcPct val="90000"/>
              </a:lnSpc>
              <a:spcBef>
                <a:spcPts val="1000"/>
              </a:spcBef>
              <a:spcAft>
                <a:spcPts val="0"/>
              </a:spcAft>
              <a:buClr>
                <a:schemeClr val="dk1"/>
              </a:buClr>
              <a:buSzPts val="2000"/>
              <a:buFont typeface="Calibri"/>
              <a:buAutoNum type="arabicPeriod"/>
            </a:pPr>
            <a:r>
              <a:rPr lang="en-IE" sz="2000"/>
              <a:t>Q&amp;A </a:t>
            </a:r>
            <a:endParaRPr/>
          </a:p>
          <a:p>
            <a:pPr marL="228600" lvl="0" indent="-50800" algn="l" rtl="0">
              <a:lnSpc>
                <a:spcPct val="90000"/>
              </a:lnSpc>
              <a:spcBef>
                <a:spcPts val="1000"/>
              </a:spcBef>
              <a:spcAft>
                <a:spcPts val="0"/>
              </a:spcAft>
              <a:buClr>
                <a:schemeClr val="dk1"/>
              </a:buClr>
              <a:buSzPts val="2800"/>
              <a:buNone/>
            </a:pPr>
            <a:endParaRPr/>
          </a:p>
        </p:txBody>
      </p:sp>
      <p:pic>
        <p:nvPicPr>
          <p:cNvPr id="115" name="Google Shape;115;p3" descr="Agenda - Free Tools and utensils icons"/>
          <p:cNvPicPr preferRelativeResize="0"/>
          <p:nvPr/>
        </p:nvPicPr>
        <p:blipFill rotWithShape="1">
          <a:blip r:embed="rId3">
            <a:alphaModFix/>
          </a:blip>
          <a:srcRect/>
          <a:stretch/>
        </p:blipFill>
        <p:spPr>
          <a:xfrm>
            <a:off x="6789259" y="2311685"/>
            <a:ext cx="3091456" cy="3091457"/>
          </a:xfrm>
          <a:prstGeom prst="rect">
            <a:avLst/>
          </a:prstGeom>
          <a:solidFill>
            <a:schemeClr val="lt1"/>
          </a:solidFill>
          <a:ln>
            <a:noFill/>
          </a:ln>
        </p:spPr>
      </p:pic>
      <p:sp>
        <p:nvSpPr>
          <p:cNvPr id="116" name="Google Shape;116;p3"/>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First Meeting </a:t>
            </a:r>
            <a:endParaRPr>
              <a:solidFill>
                <a:srgbClr val="2E75B5"/>
              </a:solidFill>
            </a:endParaRPr>
          </a:p>
        </p:txBody>
      </p:sp>
      <p:sp>
        <p:nvSpPr>
          <p:cNvPr id="453" name="Google Shape;453;p28"/>
          <p:cNvSpPr txBox="1">
            <a:spLocks noGrp="1"/>
          </p:cNvSpPr>
          <p:nvPr>
            <p:ph type="body" idx="1"/>
          </p:nvPr>
        </p:nvSpPr>
        <p:spPr>
          <a:xfrm>
            <a:off x="1181563" y="1948282"/>
            <a:ext cx="4628911" cy="20969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IE" sz="3200"/>
              <a:t>What should be discussed in the first meeting with your mentor?</a:t>
            </a:r>
            <a:endParaRPr/>
          </a:p>
        </p:txBody>
      </p:sp>
      <p:cxnSp>
        <p:nvCxnSpPr>
          <p:cNvPr id="454" name="Google Shape;454;p28"/>
          <p:cNvCxnSpPr/>
          <p:nvPr/>
        </p:nvCxnSpPr>
        <p:spPr>
          <a:xfrm flipH="1">
            <a:off x="6217611" y="1908991"/>
            <a:ext cx="13856" cy="3349674"/>
          </a:xfrm>
          <a:prstGeom prst="straightConnector1">
            <a:avLst/>
          </a:prstGeom>
          <a:noFill/>
          <a:ln w="38100" cap="flat" cmpd="sng">
            <a:solidFill>
              <a:schemeClr val="accent1"/>
            </a:solidFill>
            <a:prstDash val="solid"/>
            <a:miter lim="800000"/>
            <a:headEnd type="none" w="sm" len="sm"/>
            <a:tailEnd type="none" w="sm" len="sm"/>
          </a:ln>
        </p:spPr>
      </p:cxnSp>
      <p:pic>
        <p:nvPicPr>
          <p:cNvPr id="455" name="Google Shape;455;p28"/>
          <p:cNvPicPr preferRelativeResize="0"/>
          <p:nvPr/>
        </p:nvPicPr>
        <p:blipFill rotWithShape="1">
          <a:blip r:embed="rId3">
            <a:alphaModFix/>
          </a:blip>
          <a:srcRect l="6009" r="5963" b="13197"/>
          <a:stretch/>
        </p:blipFill>
        <p:spPr>
          <a:xfrm>
            <a:off x="7554000" y="2267617"/>
            <a:ext cx="1173707" cy="1157373"/>
          </a:xfrm>
          <a:prstGeom prst="rect">
            <a:avLst/>
          </a:prstGeom>
          <a:noFill/>
          <a:ln>
            <a:noFill/>
          </a:ln>
        </p:spPr>
      </p:pic>
      <p:sp>
        <p:nvSpPr>
          <p:cNvPr id="456" name="Google Shape;456;p28"/>
          <p:cNvSpPr txBox="1"/>
          <p:nvPr/>
        </p:nvSpPr>
        <p:spPr>
          <a:xfrm>
            <a:off x="8976186" y="2661637"/>
            <a:ext cx="19426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A407B"/>
              </a:buClr>
              <a:buSzPts val="1800"/>
              <a:buFont typeface="Lato"/>
              <a:buNone/>
            </a:pPr>
            <a:r>
              <a:rPr lang="en-IE" sz="1800" b="1" i="0" u="none" strike="noStrike" cap="none">
                <a:solidFill>
                  <a:srgbClr val="BA407B"/>
                </a:solidFill>
                <a:latin typeface="Lato"/>
                <a:ea typeface="Lato"/>
                <a:cs typeface="Lato"/>
                <a:sym typeface="Lato"/>
              </a:rPr>
              <a:t>Breakout session</a:t>
            </a:r>
            <a:endParaRPr sz="1400" b="0" i="0" u="none" strike="noStrike" cap="none">
              <a:solidFill>
                <a:srgbClr val="000000"/>
              </a:solidFill>
              <a:latin typeface="Arial"/>
              <a:ea typeface="Arial"/>
              <a:cs typeface="Arial"/>
              <a:sym typeface="Arial"/>
            </a:endParaRPr>
          </a:p>
        </p:txBody>
      </p:sp>
      <p:pic>
        <p:nvPicPr>
          <p:cNvPr id="457" name="Google Shape;457;p28"/>
          <p:cNvPicPr preferRelativeResize="0"/>
          <p:nvPr/>
        </p:nvPicPr>
        <p:blipFill rotWithShape="1">
          <a:blip r:embed="rId4">
            <a:alphaModFix/>
          </a:blip>
          <a:srcRect l="7278" r="7722" b="14833"/>
          <a:stretch/>
        </p:blipFill>
        <p:spPr>
          <a:xfrm>
            <a:off x="7639332" y="3728138"/>
            <a:ext cx="1156931" cy="1159200"/>
          </a:xfrm>
          <a:prstGeom prst="rect">
            <a:avLst/>
          </a:prstGeom>
          <a:noFill/>
          <a:ln>
            <a:noFill/>
          </a:ln>
        </p:spPr>
      </p:pic>
      <p:sp>
        <p:nvSpPr>
          <p:cNvPr id="458" name="Google Shape;458;p28"/>
          <p:cNvSpPr txBox="1"/>
          <p:nvPr/>
        </p:nvSpPr>
        <p:spPr>
          <a:xfrm>
            <a:off x="8976186" y="4123072"/>
            <a:ext cx="13324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4BF7E"/>
              </a:buClr>
              <a:buSzPts val="1800"/>
              <a:buFont typeface="Lato"/>
              <a:buNone/>
            </a:pPr>
            <a:r>
              <a:rPr lang="en-IE" sz="1800" b="1" i="0" u="none" strike="noStrike" cap="none">
                <a:solidFill>
                  <a:srgbClr val="B4BF7E"/>
                </a:solidFill>
                <a:latin typeface="Lato"/>
                <a:ea typeface="Lato"/>
                <a:cs typeface="Lato"/>
                <a:sym typeface="Lato"/>
              </a:rPr>
              <a:t>10 minutes</a:t>
            </a:r>
            <a:endParaRPr sz="1400" b="0" i="0" u="none" strike="noStrike" cap="none">
              <a:solidFill>
                <a:srgbClr val="000000"/>
              </a:solidFill>
              <a:latin typeface="Arial"/>
              <a:ea typeface="Arial"/>
              <a:cs typeface="Arial"/>
              <a:sym typeface="Arial"/>
            </a:endParaRPr>
          </a:p>
        </p:txBody>
      </p:sp>
      <p:sp>
        <p:nvSpPr>
          <p:cNvPr id="459" name="Google Shape;459;p28"/>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First Meeting </a:t>
            </a:r>
            <a:endParaRPr>
              <a:solidFill>
                <a:srgbClr val="2E75B5"/>
              </a:solidFill>
            </a:endParaRPr>
          </a:p>
        </p:txBody>
      </p:sp>
      <p:grpSp>
        <p:nvGrpSpPr>
          <p:cNvPr id="468" name="Google Shape;468;p29"/>
          <p:cNvGrpSpPr/>
          <p:nvPr/>
        </p:nvGrpSpPr>
        <p:grpSpPr>
          <a:xfrm>
            <a:off x="1178720" y="2207730"/>
            <a:ext cx="2180706" cy="1308423"/>
            <a:chOff x="0" y="470370"/>
            <a:chExt cx="2180706" cy="1308423"/>
          </a:xfrm>
        </p:grpSpPr>
        <p:sp>
          <p:nvSpPr>
            <p:cNvPr id="469" name="Google Shape;469;p29"/>
            <p:cNvSpPr/>
            <p:nvPr/>
          </p:nvSpPr>
          <p:spPr>
            <a:xfrm>
              <a:off x="0" y="470370"/>
              <a:ext cx="2180706" cy="1308423"/>
            </a:xfrm>
            <a:prstGeom prst="roundRect">
              <a:avLst>
                <a:gd name="adj" fmla="val 10000"/>
              </a:avLst>
            </a:prstGeom>
            <a:solidFill>
              <a:srgbClr val="2E75B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29"/>
            <p:cNvSpPr txBox="1"/>
            <p:nvPr/>
          </p:nvSpPr>
          <p:spPr>
            <a:xfrm>
              <a:off x="38322" y="508692"/>
              <a:ext cx="2104062" cy="1231779"/>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n-IE" sz="2900" b="0" i="0" u="none" strike="noStrike" cap="none">
                  <a:solidFill>
                    <a:schemeClr val="lt1"/>
                  </a:solidFill>
                  <a:latin typeface="Calibri"/>
                  <a:ea typeface="Calibri"/>
                  <a:cs typeface="Calibri"/>
                  <a:sym typeface="Calibri"/>
                </a:rPr>
                <a:t>Introduction</a:t>
              </a:r>
              <a:endParaRPr sz="1400" b="0" i="0" u="none" strike="noStrike" cap="none">
                <a:solidFill>
                  <a:srgbClr val="000000"/>
                </a:solidFill>
                <a:latin typeface="Arial"/>
                <a:ea typeface="Arial"/>
                <a:cs typeface="Arial"/>
                <a:sym typeface="Arial"/>
              </a:endParaRPr>
            </a:p>
          </p:txBody>
        </p:sp>
      </p:grpSp>
      <p:sp>
        <p:nvSpPr>
          <p:cNvPr id="471" name="Google Shape;471;p29"/>
          <p:cNvSpPr txBox="1"/>
          <p:nvPr/>
        </p:nvSpPr>
        <p:spPr>
          <a:xfrm>
            <a:off x="1240849" y="3717768"/>
            <a:ext cx="2056447"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Your role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Your background</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Why you applied </a:t>
            </a:r>
            <a:endParaRPr sz="1400" b="0" i="0" u="none" strike="noStrike" cap="none">
              <a:solidFill>
                <a:srgbClr val="000000"/>
              </a:solidFill>
              <a:latin typeface="Arial"/>
              <a:ea typeface="Arial"/>
              <a:cs typeface="Arial"/>
              <a:sym typeface="Arial"/>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9506C"/>
              </a:solidFill>
              <a:latin typeface="Calibri"/>
              <a:ea typeface="Calibri"/>
              <a:cs typeface="Calibri"/>
              <a:sym typeface="Calibri"/>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p:txBody>
      </p:sp>
      <p:sp>
        <p:nvSpPr>
          <p:cNvPr id="472" name="Google Shape;472;p29"/>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First Meeting </a:t>
            </a:r>
            <a:endParaRPr>
              <a:solidFill>
                <a:srgbClr val="2E75B5"/>
              </a:solidFill>
            </a:endParaRPr>
          </a:p>
        </p:txBody>
      </p:sp>
      <p:sp>
        <p:nvSpPr>
          <p:cNvPr id="481" name="Google Shape;481;p30"/>
          <p:cNvSpPr txBox="1"/>
          <p:nvPr/>
        </p:nvSpPr>
        <p:spPr>
          <a:xfrm>
            <a:off x="1240849" y="3717768"/>
            <a:ext cx="2056447"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Your role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Your background</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Why you applied </a:t>
            </a:r>
            <a:endParaRPr sz="1400" b="0" i="0" u="none" strike="noStrike" cap="none">
              <a:solidFill>
                <a:srgbClr val="000000"/>
              </a:solidFill>
              <a:latin typeface="Arial"/>
              <a:ea typeface="Arial"/>
              <a:cs typeface="Arial"/>
              <a:sym typeface="Arial"/>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9506C"/>
              </a:solidFill>
              <a:latin typeface="Calibri"/>
              <a:ea typeface="Calibri"/>
              <a:cs typeface="Calibri"/>
              <a:sym typeface="Calibri"/>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p:txBody>
      </p:sp>
      <p:grpSp>
        <p:nvGrpSpPr>
          <p:cNvPr id="482" name="Google Shape;482;p30"/>
          <p:cNvGrpSpPr/>
          <p:nvPr/>
        </p:nvGrpSpPr>
        <p:grpSpPr>
          <a:xfrm>
            <a:off x="969452" y="2056510"/>
            <a:ext cx="5925124" cy="1459427"/>
            <a:chOff x="1140" y="78714"/>
            <a:chExt cx="5837710" cy="1459427"/>
          </a:xfrm>
        </p:grpSpPr>
        <p:sp>
          <p:nvSpPr>
            <p:cNvPr id="483" name="Google Shape;483;p30"/>
            <p:cNvSpPr/>
            <p:nvPr/>
          </p:nvSpPr>
          <p:spPr>
            <a:xfrm>
              <a:off x="1140" y="78714"/>
              <a:ext cx="2432379" cy="1459427"/>
            </a:xfrm>
            <a:prstGeom prst="roundRect">
              <a:avLst>
                <a:gd name="adj" fmla="val 10000"/>
              </a:avLst>
            </a:prstGeom>
            <a:solidFill>
              <a:srgbClr val="2E75B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0"/>
            <p:cNvSpPr txBox="1"/>
            <p:nvPr/>
          </p:nvSpPr>
          <p:spPr>
            <a:xfrm>
              <a:off x="43885" y="121459"/>
              <a:ext cx="2346889" cy="1373937"/>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IE" sz="3200" b="0" i="0" u="none" strike="noStrike" cap="none">
                  <a:solidFill>
                    <a:schemeClr val="lt1"/>
                  </a:solidFill>
                  <a:latin typeface="Calibri"/>
                  <a:ea typeface="Calibri"/>
                  <a:cs typeface="Calibri"/>
                  <a:sym typeface="Calibri"/>
                </a:rPr>
                <a:t>Introduction</a:t>
              </a:r>
              <a:endParaRPr sz="1400" b="0" i="0" u="none" strike="noStrike" cap="none">
                <a:solidFill>
                  <a:srgbClr val="000000"/>
                </a:solidFill>
                <a:latin typeface="Arial"/>
                <a:ea typeface="Arial"/>
                <a:cs typeface="Arial"/>
                <a:sym typeface="Arial"/>
              </a:endParaRPr>
            </a:p>
          </p:txBody>
        </p:sp>
        <p:sp>
          <p:nvSpPr>
            <p:cNvPr id="485" name="Google Shape;485;p30"/>
            <p:cNvSpPr/>
            <p:nvPr/>
          </p:nvSpPr>
          <p:spPr>
            <a:xfrm>
              <a:off x="2676758" y="506812"/>
              <a:ext cx="515664" cy="603230"/>
            </a:xfrm>
            <a:prstGeom prst="rightArrow">
              <a:avLst>
                <a:gd name="adj1" fmla="val 60000"/>
                <a:gd name="adj2" fmla="val 50000"/>
              </a:avLst>
            </a:prstGeom>
            <a:solidFill>
              <a:srgbClr val="2E7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0"/>
            <p:cNvSpPr txBox="1"/>
            <p:nvPr/>
          </p:nvSpPr>
          <p:spPr>
            <a:xfrm>
              <a:off x="2676758" y="627458"/>
              <a:ext cx="360965" cy="36193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b="0" i="0" u="none" strike="noStrike" cap="none">
                <a:solidFill>
                  <a:schemeClr val="lt1"/>
                </a:solidFill>
                <a:latin typeface="Calibri"/>
                <a:ea typeface="Calibri"/>
                <a:cs typeface="Calibri"/>
                <a:sym typeface="Calibri"/>
              </a:endParaRPr>
            </a:p>
          </p:txBody>
        </p:sp>
        <p:sp>
          <p:nvSpPr>
            <p:cNvPr id="487" name="Google Shape;487;p30"/>
            <p:cNvSpPr/>
            <p:nvPr/>
          </p:nvSpPr>
          <p:spPr>
            <a:xfrm>
              <a:off x="3406471" y="78714"/>
              <a:ext cx="2432379" cy="1459427"/>
            </a:xfrm>
            <a:prstGeom prst="roundRect">
              <a:avLst>
                <a:gd name="adj" fmla="val 10000"/>
              </a:avLst>
            </a:prstGeom>
            <a:solidFill>
              <a:srgbClr val="7030A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0"/>
            <p:cNvSpPr txBox="1"/>
            <p:nvPr/>
          </p:nvSpPr>
          <p:spPr>
            <a:xfrm>
              <a:off x="3449216" y="121459"/>
              <a:ext cx="2346889" cy="1373937"/>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IE" sz="3200" b="0" i="0" u="none" strike="noStrike" cap="none" dirty="0">
                  <a:solidFill>
                    <a:schemeClr val="lt1"/>
                  </a:solidFill>
                  <a:latin typeface="Calibri"/>
                  <a:ea typeface="Calibri"/>
                  <a:cs typeface="Calibri"/>
                  <a:sym typeface="Calibri"/>
                </a:rPr>
                <a:t>Expectations </a:t>
              </a:r>
              <a:endParaRPr sz="1400" b="0" i="0" u="none" strike="noStrike" cap="none" dirty="0">
                <a:solidFill>
                  <a:srgbClr val="000000"/>
                </a:solidFill>
                <a:latin typeface="Arial"/>
                <a:ea typeface="Arial"/>
                <a:cs typeface="Arial"/>
                <a:sym typeface="Arial"/>
              </a:endParaRPr>
            </a:p>
          </p:txBody>
        </p:sp>
      </p:grpSp>
      <p:sp>
        <p:nvSpPr>
          <p:cNvPr id="489" name="Google Shape;489;p30"/>
          <p:cNvSpPr txBox="1"/>
          <p:nvPr/>
        </p:nvSpPr>
        <p:spPr>
          <a:xfrm>
            <a:off x="4544099" y="3546261"/>
            <a:ext cx="2056447"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Logistics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Communication</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Structure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Boundaries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Confidentiality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9506C"/>
              </a:solidFill>
              <a:latin typeface="Calibri"/>
              <a:ea typeface="Calibri"/>
              <a:cs typeface="Calibri"/>
              <a:sym typeface="Calibri"/>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p:txBody>
      </p:sp>
      <p:sp>
        <p:nvSpPr>
          <p:cNvPr id="490" name="Google Shape;490;p30"/>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First Meeting </a:t>
            </a:r>
            <a:endParaRPr>
              <a:solidFill>
                <a:srgbClr val="2E75B5"/>
              </a:solidFill>
            </a:endParaRPr>
          </a:p>
        </p:txBody>
      </p:sp>
      <p:sp>
        <p:nvSpPr>
          <p:cNvPr id="499" name="Google Shape;499;p31"/>
          <p:cNvSpPr txBox="1"/>
          <p:nvPr/>
        </p:nvSpPr>
        <p:spPr>
          <a:xfrm>
            <a:off x="1240849" y="3717768"/>
            <a:ext cx="2056447"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Your role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Your background</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Why you applied </a:t>
            </a:r>
            <a:endParaRPr sz="1400" b="0" i="0" u="none" strike="noStrike" cap="none">
              <a:solidFill>
                <a:srgbClr val="000000"/>
              </a:solidFill>
              <a:latin typeface="Arial"/>
              <a:ea typeface="Arial"/>
              <a:cs typeface="Arial"/>
              <a:sym typeface="Arial"/>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9506C"/>
              </a:solidFill>
              <a:latin typeface="Calibri"/>
              <a:ea typeface="Calibri"/>
              <a:cs typeface="Calibri"/>
              <a:sym typeface="Calibri"/>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p:txBody>
      </p:sp>
      <p:grpSp>
        <p:nvGrpSpPr>
          <p:cNvPr id="500" name="Google Shape;500;p31"/>
          <p:cNvGrpSpPr/>
          <p:nvPr/>
        </p:nvGrpSpPr>
        <p:grpSpPr>
          <a:xfrm>
            <a:off x="975584" y="2134076"/>
            <a:ext cx="8260532" cy="1304294"/>
            <a:chOff x="7273" y="156280"/>
            <a:chExt cx="8260532" cy="1304294"/>
          </a:xfrm>
        </p:grpSpPr>
        <p:sp>
          <p:nvSpPr>
            <p:cNvPr id="501" name="Google Shape;501;p31"/>
            <p:cNvSpPr/>
            <p:nvPr/>
          </p:nvSpPr>
          <p:spPr>
            <a:xfrm>
              <a:off x="7273" y="156280"/>
              <a:ext cx="2173824" cy="1304294"/>
            </a:xfrm>
            <a:prstGeom prst="roundRect">
              <a:avLst>
                <a:gd name="adj" fmla="val 10000"/>
              </a:avLst>
            </a:prstGeom>
            <a:solidFill>
              <a:srgbClr val="2E75B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1"/>
            <p:cNvSpPr txBox="1"/>
            <p:nvPr/>
          </p:nvSpPr>
          <p:spPr>
            <a:xfrm>
              <a:off x="45474" y="194481"/>
              <a:ext cx="2097422" cy="122789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IE" sz="2800" b="0" i="0" u="none" strike="noStrike" cap="none">
                  <a:solidFill>
                    <a:schemeClr val="lt1"/>
                  </a:solidFill>
                  <a:latin typeface="Calibri"/>
                  <a:ea typeface="Calibri"/>
                  <a:cs typeface="Calibri"/>
                  <a:sym typeface="Calibri"/>
                </a:rPr>
                <a:t>Introduction</a:t>
              </a:r>
              <a:endParaRPr sz="1400" b="0" i="0" u="none" strike="noStrike" cap="none">
                <a:solidFill>
                  <a:srgbClr val="000000"/>
                </a:solidFill>
                <a:latin typeface="Arial"/>
                <a:ea typeface="Arial"/>
                <a:cs typeface="Arial"/>
                <a:sym typeface="Arial"/>
              </a:endParaRPr>
            </a:p>
          </p:txBody>
        </p:sp>
        <p:sp>
          <p:nvSpPr>
            <p:cNvPr id="503" name="Google Shape;503;p31"/>
            <p:cNvSpPr/>
            <p:nvPr/>
          </p:nvSpPr>
          <p:spPr>
            <a:xfrm>
              <a:off x="2398479" y="538873"/>
              <a:ext cx="460850" cy="539108"/>
            </a:xfrm>
            <a:prstGeom prst="rightArrow">
              <a:avLst>
                <a:gd name="adj1" fmla="val 60000"/>
                <a:gd name="adj2" fmla="val 50000"/>
              </a:avLst>
            </a:prstGeom>
            <a:solidFill>
              <a:srgbClr val="2E7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1"/>
            <p:cNvSpPr txBox="1"/>
            <p:nvPr/>
          </p:nvSpPr>
          <p:spPr>
            <a:xfrm>
              <a:off x="2398479" y="646695"/>
              <a:ext cx="322595" cy="323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b="0" i="0" u="none" strike="noStrike" cap="none">
                <a:solidFill>
                  <a:schemeClr val="lt1"/>
                </a:solidFill>
                <a:latin typeface="Calibri"/>
                <a:ea typeface="Calibri"/>
                <a:cs typeface="Calibri"/>
                <a:sym typeface="Calibri"/>
              </a:endParaRPr>
            </a:p>
          </p:txBody>
        </p:sp>
        <p:sp>
          <p:nvSpPr>
            <p:cNvPr id="505" name="Google Shape;505;p31"/>
            <p:cNvSpPr/>
            <p:nvPr/>
          </p:nvSpPr>
          <p:spPr>
            <a:xfrm>
              <a:off x="3050627" y="156280"/>
              <a:ext cx="2173824" cy="1304294"/>
            </a:xfrm>
            <a:prstGeom prst="roundRect">
              <a:avLst>
                <a:gd name="adj" fmla="val 10000"/>
              </a:avLst>
            </a:prstGeom>
            <a:solidFill>
              <a:srgbClr val="7030A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1"/>
            <p:cNvSpPr txBox="1"/>
            <p:nvPr/>
          </p:nvSpPr>
          <p:spPr>
            <a:xfrm>
              <a:off x="3088828" y="194481"/>
              <a:ext cx="2097422" cy="122789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IE" sz="2800" b="0" i="0" u="none" strike="noStrike" cap="none">
                  <a:solidFill>
                    <a:schemeClr val="lt1"/>
                  </a:solidFill>
                  <a:latin typeface="Calibri"/>
                  <a:ea typeface="Calibri"/>
                  <a:cs typeface="Calibri"/>
                  <a:sym typeface="Calibri"/>
                </a:rPr>
                <a:t>Expectations </a:t>
              </a:r>
              <a:endParaRPr sz="1400" b="0" i="0" u="none" strike="noStrike" cap="none">
                <a:solidFill>
                  <a:srgbClr val="000000"/>
                </a:solidFill>
                <a:latin typeface="Arial"/>
                <a:ea typeface="Arial"/>
                <a:cs typeface="Arial"/>
                <a:sym typeface="Arial"/>
              </a:endParaRPr>
            </a:p>
          </p:txBody>
        </p:sp>
        <p:sp>
          <p:nvSpPr>
            <p:cNvPr id="507" name="Google Shape;507;p31"/>
            <p:cNvSpPr/>
            <p:nvPr/>
          </p:nvSpPr>
          <p:spPr>
            <a:xfrm>
              <a:off x="5441834" y="538873"/>
              <a:ext cx="460850" cy="539108"/>
            </a:xfrm>
            <a:prstGeom prst="rightArrow">
              <a:avLst>
                <a:gd name="adj1" fmla="val 60000"/>
                <a:gd name="adj2" fmla="val 50000"/>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1"/>
            <p:cNvSpPr txBox="1"/>
            <p:nvPr/>
          </p:nvSpPr>
          <p:spPr>
            <a:xfrm>
              <a:off x="5441834" y="646695"/>
              <a:ext cx="322595" cy="3234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b="0" i="0" u="none" strike="noStrike" cap="none">
                <a:solidFill>
                  <a:schemeClr val="lt1"/>
                </a:solidFill>
                <a:latin typeface="Calibri"/>
                <a:ea typeface="Calibri"/>
                <a:cs typeface="Calibri"/>
                <a:sym typeface="Calibri"/>
              </a:endParaRPr>
            </a:p>
          </p:txBody>
        </p:sp>
        <p:sp>
          <p:nvSpPr>
            <p:cNvPr id="509" name="Google Shape;509;p31"/>
            <p:cNvSpPr/>
            <p:nvPr/>
          </p:nvSpPr>
          <p:spPr>
            <a:xfrm>
              <a:off x="6093981" y="156280"/>
              <a:ext cx="2173824" cy="1304294"/>
            </a:xfrm>
            <a:prstGeom prst="roundRect">
              <a:avLst>
                <a:gd name="adj" fmla="val 10000"/>
              </a:avLst>
            </a:prstGeom>
            <a:solidFill>
              <a:srgbClr val="A4A4A4"/>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1"/>
            <p:cNvSpPr txBox="1"/>
            <p:nvPr/>
          </p:nvSpPr>
          <p:spPr>
            <a:xfrm>
              <a:off x="6132182" y="194481"/>
              <a:ext cx="2097422" cy="122789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IE" sz="2800" b="0" i="0" u="none" strike="noStrike" cap="none">
                  <a:solidFill>
                    <a:schemeClr val="lt1"/>
                  </a:solidFill>
                  <a:latin typeface="Calibri"/>
                  <a:ea typeface="Calibri"/>
                  <a:cs typeface="Calibri"/>
                  <a:sym typeface="Calibri"/>
                </a:rPr>
                <a:t>Define Success</a:t>
              </a:r>
              <a:endParaRPr sz="1400" b="0" i="0" u="none" strike="noStrike" cap="none">
                <a:solidFill>
                  <a:srgbClr val="000000"/>
                </a:solidFill>
                <a:latin typeface="Arial"/>
                <a:ea typeface="Arial"/>
                <a:cs typeface="Arial"/>
                <a:sym typeface="Arial"/>
              </a:endParaRPr>
            </a:p>
          </p:txBody>
        </p:sp>
      </p:grpSp>
      <p:sp>
        <p:nvSpPr>
          <p:cNvPr id="511" name="Google Shape;511;p31"/>
          <p:cNvSpPr txBox="1"/>
          <p:nvPr/>
        </p:nvSpPr>
        <p:spPr>
          <a:xfrm>
            <a:off x="4544099" y="3546261"/>
            <a:ext cx="2056447" cy="337810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Logistics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Communication</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Structure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Boundaries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Confidentiality</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Preparation?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9506C"/>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9506C"/>
              </a:solidFill>
              <a:latin typeface="Calibri"/>
              <a:ea typeface="Calibri"/>
              <a:cs typeface="Calibri"/>
              <a:sym typeface="Calibri"/>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p:txBody>
      </p:sp>
      <p:sp>
        <p:nvSpPr>
          <p:cNvPr id="512" name="Google Shape;512;p31"/>
          <p:cNvSpPr txBox="1"/>
          <p:nvPr/>
        </p:nvSpPr>
        <p:spPr>
          <a:xfrm>
            <a:off x="7275553" y="3594652"/>
            <a:ext cx="2056447" cy="193899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Objectives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Measure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Review Success </a:t>
            </a:r>
            <a:endParaRPr sz="1400" b="0" i="0" u="none" strike="noStrike" cap="none">
              <a:solidFill>
                <a:srgbClr val="000000"/>
              </a:solidFill>
              <a:latin typeface="Arial"/>
              <a:ea typeface="Arial"/>
              <a:cs typeface="Arial"/>
              <a:sym typeface="Arial"/>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p:txBody>
      </p:sp>
      <p:sp>
        <p:nvSpPr>
          <p:cNvPr id="513" name="Google Shape;513;p31"/>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First Meeting </a:t>
            </a:r>
            <a:endParaRPr>
              <a:solidFill>
                <a:srgbClr val="2E75B5"/>
              </a:solidFill>
            </a:endParaRPr>
          </a:p>
        </p:txBody>
      </p:sp>
      <p:sp>
        <p:nvSpPr>
          <p:cNvPr id="522" name="Google Shape;522;p32"/>
          <p:cNvSpPr txBox="1"/>
          <p:nvPr/>
        </p:nvSpPr>
        <p:spPr>
          <a:xfrm>
            <a:off x="1240849" y="3605733"/>
            <a:ext cx="2056447"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Your role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Your background</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Why you applied </a:t>
            </a:r>
            <a:endParaRPr sz="1400" b="0" i="0" u="none" strike="noStrike" cap="none">
              <a:solidFill>
                <a:srgbClr val="000000"/>
              </a:solidFill>
              <a:latin typeface="Arial"/>
              <a:ea typeface="Arial"/>
              <a:cs typeface="Arial"/>
              <a:sym typeface="Arial"/>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9506C"/>
              </a:solidFill>
              <a:latin typeface="Calibri"/>
              <a:ea typeface="Calibri"/>
              <a:cs typeface="Calibri"/>
              <a:sym typeface="Calibri"/>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p:txBody>
      </p:sp>
      <p:sp>
        <p:nvSpPr>
          <p:cNvPr id="523" name="Google Shape;523;p32"/>
          <p:cNvSpPr txBox="1"/>
          <p:nvPr/>
        </p:nvSpPr>
        <p:spPr>
          <a:xfrm>
            <a:off x="3816311" y="3594652"/>
            <a:ext cx="2056447" cy="337810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Logistics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Communication</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Structure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Boundaries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Confidentiality</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Preparation?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9506C"/>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9506C"/>
              </a:solidFill>
              <a:latin typeface="Calibri"/>
              <a:ea typeface="Calibri"/>
              <a:cs typeface="Calibri"/>
              <a:sym typeface="Calibri"/>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p:txBody>
      </p:sp>
      <p:sp>
        <p:nvSpPr>
          <p:cNvPr id="524" name="Google Shape;524;p32"/>
          <p:cNvSpPr txBox="1"/>
          <p:nvPr/>
        </p:nvSpPr>
        <p:spPr>
          <a:xfrm>
            <a:off x="6505631" y="3594652"/>
            <a:ext cx="2056447" cy="193899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Objectives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Measure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Review Success </a:t>
            </a:r>
            <a:endParaRPr sz="1400" b="0" i="0" u="none" strike="noStrike" cap="none">
              <a:solidFill>
                <a:srgbClr val="000000"/>
              </a:solidFill>
              <a:latin typeface="Arial"/>
              <a:ea typeface="Arial"/>
              <a:cs typeface="Arial"/>
              <a:sym typeface="Arial"/>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p:txBody>
      </p:sp>
      <p:grpSp>
        <p:nvGrpSpPr>
          <p:cNvPr id="525" name="Google Shape;525;p32"/>
          <p:cNvGrpSpPr/>
          <p:nvPr/>
        </p:nvGrpSpPr>
        <p:grpSpPr>
          <a:xfrm>
            <a:off x="1245170" y="2292305"/>
            <a:ext cx="9825918" cy="1133759"/>
            <a:chOff x="4321" y="481984"/>
            <a:chExt cx="9825918" cy="1133759"/>
          </a:xfrm>
        </p:grpSpPr>
        <p:sp>
          <p:nvSpPr>
            <p:cNvPr id="526" name="Google Shape;526;p32"/>
            <p:cNvSpPr/>
            <p:nvPr/>
          </p:nvSpPr>
          <p:spPr>
            <a:xfrm>
              <a:off x="4321" y="481984"/>
              <a:ext cx="1889599" cy="1133759"/>
            </a:xfrm>
            <a:prstGeom prst="roundRect">
              <a:avLst>
                <a:gd name="adj" fmla="val 10000"/>
              </a:avLst>
            </a:prstGeom>
            <a:solidFill>
              <a:srgbClr val="2E75B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2"/>
            <p:cNvSpPr txBox="1"/>
            <p:nvPr/>
          </p:nvSpPr>
          <p:spPr>
            <a:xfrm>
              <a:off x="37528" y="515191"/>
              <a:ext cx="1823185" cy="106734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E" sz="2400" b="0" i="0" u="none" strike="noStrike" cap="none">
                  <a:solidFill>
                    <a:schemeClr val="lt1"/>
                  </a:solidFill>
                  <a:latin typeface="Calibri"/>
                  <a:ea typeface="Calibri"/>
                  <a:cs typeface="Calibri"/>
                  <a:sym typeface="Calibri"/>
                </a:rPr>
                <a:t>Introduction</a:t>
              </a:r>
              <a:endParaRPr sz="1400" b="0" i="0" u="none" strike="noStrike" cap="none">
                <a:solidFill>
                  <a:srgbClr val="000000"/>
                </a:solidFill>
                <a:latin typeface="Arial"/>
                <a:ea typeface="Arial"/>
                <a:cs typeface="Arial"/>
                <a:sym typeface="Arial"/>
              </a:endParaRPr>
            </a:p>
          </p:txBody>
        </p:sp>
        <p:sp>
          <p:nvSpPr>
            <p:cNvPr id="528" name="Google Shape;528;p32"/>
            <p:cNvSpPr/>
            <p:nvPr/>
          </p:nvSpPr>
          <p:spPr>
            <a:xfrm>
              <a:off x="2082881" y="814553"/>
              <a:ext cx="400595" cy="468620"/>
            </a:xfrm>
            <a:prstGeom prst="rightArrow">
              <a:avLst>
                <a:gd name="adj1" fmla="val 60000"/>
                <a:gd name="adj2" fmla="val 50000"/>
              </a:avLst>
            </a:prstGeom>
            <a:solidFill>
              <a:srgbClr val="2E7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2"/>
            <p:cNvSpPr txBox="1"/>
            <p:nvPr/>
          </p:nvSpPr>
          <p:spPr>
            <a:xfrm>
              <a:off x="2082881" y="908277"/>
              <a:ext cx="280417" cy="28117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a:solidFill>
                  <a:schemeClr val="lt1"/>
                </a:solidFill>
                <a:latin typeface="Calibri"/>
                <a:ea typeface="Calibri"/>
                <a:cs typeface="Calibri"/>
                <a:sym typeface="Calibri"/>
              </a:endParaRPr>
            </a:p>
          </p:txBody>
        </p:sp>
        <p:sp>
          <p:nvSpPr>
            <p:cNvPr id="530" name="Google Shape;530;p32"/>
            <p:cNvSpPr/>
            <p:nvPr/>
          </p:nvSpPr>
          <p:spPr>
            <a:xfrm>
              <a:off x="2649761" y="481984"/>
              <a:ext cx="1889599" cy="1133759"/>
            </a:xfrm>
            <a:prstGeom prst="roundRect">
              <a:avLst>
                <a:gd name="adj" fmla="val 10000"/>
              </a:avLst>
            </a:prstGeom>
            <a:solidFill>
              <a:srgbClr val="7030A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2"/>
            <p:cNvSpPr txBox="1"/>
            <p:nvPr/>
          </p:nvSpPr>
          <p:spPr>
            <a:xfrm>
              <a:off x="2682968" y="515191"/>
              <a:ext cx="1823185" cy="106734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E" sz="2400" b="0" i="0" u="none" strike="noStrike" cap="none">
                  <a:solidFill>
                    <a:schemeClr val="lt1"/>
                  </a:solidFill>
                  <a:latin typeface="Calibri"/>
                  <a:ea typeface="Calibri"/>
                  <a:cs typeface="Calibri"/>
                  <a:sym typeface="Calibri"/>
                </a:rPr>
                <a:t>Expectations </a:t>
              </a:r>
              <a:endParaRPr sz="1400" b="0" i="0" u="none" strike="noStrike" cap="none">
                <a:solidFill>
                  <a:srgbClr val="000000"/>
                </a:solidFill>
                <a:latin typeface="Arial"/>
                <a:ea typeface="Arial"/>
                <a:cs typeface="Arial"/>
                <a:sym typeface="Arial"/>
              </a:endParaRPr>
            </a:p>
          </p:txBody>
        </p:sp>
        <p:sp>
          <p:nvSpPr>
            <p:cNvPr id="532" name="Google Shape;532;p32"/>
            <p:cNvSpPr/>
            <p:nvPr/>
          </p:nvSpPr>
          <p:spPr>
            <a:xfrm>
              <a:off x="4728321" y="814553"/>
              <a:ext cx="400595" cy="468620"/>
            </a:xfrm>
            <a:prstGeom prst="rightArrow">
              <a:avLst>
                <a:gd name="adj1" fmla="val 60000"/>
                <a:gd name="adj2" fmla="val 50000"/>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2"/>
            <p:cNvSpPr txBox="1"/>
            <p:nvPr/>
          </p:nvSpPr>
          <p:spPr>
            <a:xfrm>
              <a:off x="4728321" y="908277"/>
              <a:ext cx="280417" cy="28117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a:solidFill>
                  <a:schemeClr val="lt1"/>
                </a:solidFill>
                <a:latin typeface="Calibri"/>
                <a:ea typeface="Calibri"/>
                <a:cs typeface="Calibri"/>
                <a:sym typeface="Calibri"/>
              </a:endParaRPr>
            </a:p>
          </p:txBody>
        </p:sp>
        <p:sp>
          <p:nvSpPr>
            <p:cNvPr id="534" name="Google Shape;534;p32"/>
            <p:cNvSpPr/>
            <p:nvPr/>
          </p:nvSpPr>
          <p:spPr>
            <a:xfrm>
              <a:off x="5295200" y="481984"/>
              <a:ext cx="1889599" cy="1133759"/>
            </a:xfrm>
            <a:prstGeom prst="roundRect">
              <a:avLst>
                <a:gd name="adj" fmla="val 10000"/>
              </a:avLst>
            </a:prstGeom>
            <a:solidFill>
              <a:srgbClr val="A8D08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2"/>
            <p:cNvSpPr txBox="1"/>
            <p:nvPr/>
          </p:nvSpPr>
          <p:spPr>
            <a:xfrm>
              <a:off x="5328407" y="515191"/>
              <a:ext cx="1823185" cy="106734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E" sz="2400" b="0" i="0" u="none" strike="noStrike" cap="none">
                  <a:solidFill>
                    <a:schemeClr val="lt1"/>
                  </a:solidFill>
                  <a:latin typeface="Calibri"/>
                  <a:ea typeface="Calibri"/>
                  <a:cs typeface="Calibri"/>
                  <a:sym typeface="Calibri"/>
                </a:rPr>
                <a:t>Define Success</a:t>
              </a:r>
              <a:endParaRPr sz="1400" b="0" i="0" u="none" strike="noStrike" cap="none">
                <a:solidFill>
                  <a:srgbClr val="000000"/>
                </a:solidFill>
                <a:latin typeface="Arial"/>
                <a:ea typeface="Arial"/>
                <a:cs typeface="Arial"/>
                <a:sym typeface="Arial"/>
              </a:endParaRPr>
            </a:p>
          </p:txBody>
        </p:sp>
        <p:sp>
          <p:nvSpPr>
            <p:cNvPr id="536" name="Google Shape;536;p32"/>
            <p:cNvSpPr/>
            <p:nvPr/>
          </p:nvSpPr>
          <p:spPr>
            <a:xfrm>
              <a:off x="7373760" y="814553"/>
              <a:ext cx="400595" cy="468620"/>
            </a:xfrm>
            <a:prstGeom prst="rightArrow">
              <a:avLst>
                <a:gd name="adj1" fmla="val 60000"/>
                <a:gd name="adj2" fmla="val 50000"/>
              </a:avLst>
            </a:prstGeom>
            <a:solidFill>
              <a:srgbClr val="A8D0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2"/>
            <p:cNvSpPr txBox="1"/>
            <p:nvPr/>
          </p:nvSpPr>
          <p:spPr>
            <a:xfrm>
              <a:off x="7373760" y="908277"/>
              <a:ext cx="280417" cy="28117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a:solidFill>
                  <a:schemeClr val="lt1"/>
                </a:solidFill>
                <a:latin typeface="Calibri"/>
                <a:ea typeface="Calibri"/>
                <a:cs typeface="Calibri"/>
                <a:sym typeface="Calibri"/>
              </a:endParaRPr>
            </a:p>
          </p:txBody>
        </p:sp>
        <p:sp>
          <p:nvSpPr>
            <p:cNvPr id="538" name="Google Shape;538;p32"/>
            <p:cNvSpPr/>
            <p:nvPr/>
          </p:nvSpPr>
          <p:spPr>
            <a:xfrm>
              <a:off x="7940640" y="481984"/>
              <a:ext cx="1889599" cy="1133759"/>
            </a:xfrm>
            <a:prstGeom prst="roundRect">
              <a:avLst>
                <a:gd name="adj" fmla="val 10000"/>
              </a:avLst>
            </a:prstGeom>
            <a:solidFill>
              <a:srgbClr val="FF66C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2"/>
            <p:cNvSpPr txBox="1"/>
            <p:nvPr/>
          </p:nvSpPr>
          <p:spPr>
            <a:xfrm>
              <a:off x="7973847" y="515191"/>
              <a:ext cx="1823185" cy="106734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IE" sz="2400" b="0" i="0" u="none" strike="noStrike" cap="none">
                  <a:solidFill>
                    <a:schemeClr val="lt1"/>
                  </a:solidFill>
                  <a:latin typeface="Calibri"/>
                  <a:ea typeface="Calibri"/>
                  <a:cs typeface="Calibri"/>
                  <a:sym typeface="Calibri"/>
                </a:rPr>
                <a:t>Next Meeting</a:t>
              </a:r>
              <a:endParaRPr sz="1400" b="0" i="0" u="none" strike="noStrike" cap="none">
                <a:solidFill>
                  <a:srgbClr val="000000"/>
                </a:solidFill>
                <a:latin typeface="Arial"/>
                <a:ea typeface="Arial"/>
                <a:cs typeface="Arial"/>
                <a:sym typeface="Arial"/>
              </a:endParaRPr>
            </a:p>
          </p:txBody>
        </p:sp>
      </p:grpSp>
      <p:sp>
        <p:nvSpPr>
          <p:cNvPr id="540" name="Google Shape;540;p32"/>
          <p:cNvSpPr txBox="1"/>
          <p:nvPr/>
        </p:nvSpPr>
        <p:spPr>
          <a:xfrm>
            <a:off x="9081093" y="3575962"/>
            <a:ext cx="2056447" cy="156966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Agree date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9506C"/>
              </a:buClr>
              <a:buSzPts val="1600"/>
              <a:buFont typeface="Noto Sans Symbols"/>
              <a:buChar char="✔"/>
            </a:pPr>
            <a:r>
              <a:rPr lang="en-IE" sz="1600" b="0" i="0" u="none" strike="noStrike" cap="none">
                <a:solidFill>
                  <a:srgbClr val="09506C"/>
                </a:solidFill>
                <a:latin typeface="Calibri"/>
                <a:ea typeface="Calibri"/>
                <a:cs typeface="Calibri"/>
                <a:sym typeface="Calibri"/>
              </a:rPr>
              <a:t>Agree topic</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9506C"/>
              </a:solidFill>
              <a:latin typeface="Calibri"/>
              <a:ea typeface="Calibri"/>
              <a:cs typeface="Calibri"/>
              <a:sym typeface="Calibri"/>
            </a:endParaRPr>
          </a:p>
          <a:p>
            <a:pPr marL="285750" marR="0" lvl="0" indent="-184150" algn="l" rtl="0">
              <a:lnSpc>
                <a:spcPct val="150000"/>
              </a:lnSpc>
              <a:spcBef>
                <a:spcPts val="0"/>
              </a:spcBef>
              <a:spcAft>
                <a:spcPts val="0"/>
              </a:spcAft>
              <a:buClr>
                <a:schemeClr val="dk1"/>
              </a:buClr>
              <a:buSzPts val="1600"/>
              <a:buFont typeface="Noto Sans Symbols"/>
              <a:buNone/>
            </a:pPr>
            <a:endParaRPr sz="1600" b="0" i="0" u="none" strike="noStrike" cap="none">
              <a:solidFill>
                <a:srgbClr val="09506C"/>
              </a:solidFill>
              <a:latin typeface="Calibri"/>
              <a:ea typeface="Calibri"/>
              <a:cs typeface="Calibri"/>
              <a:sym typeface="Calibri"/>
            </a:endParaRPr>
          </a:p>
        </p:txBody>
      </p:sp>
      <p:sp>
        <p:nvSpPr>
          <p:cNvPr id="541" name="Google Shape;541;p32"/>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a:solidFill>
                  <a:srgbClr val="2E75B5"/>
                </a:solidFill>
              </a:rPr>
              <a:t>First Meeting </a:t>
            </a:r>
            <a:endParaRPr>
              <a:solidFill>
                <a:srgbClr val="2E75B5"/>
              </a:solidFill>
            </a:endParaRPr>
          </a:p>
        </p:txBody>
      </p:sp>
      <p:sp>
        <p:nvSpPr>
          <p:cNvPr id="550" name="Google Shape;550;p33"/>
          <p:cNvSpPr txBox="1"/>
          <p:nvPr/>
        </p:nvSpPr>
        <p:spPr>
          <a:xfrm>
            <a:off x="1270090" y="2053188"/>
            <a:ext cx="9743190" cy="1500924"/>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000000"/>
              </a:buClr>
              <a:buSzPts val="3200"/>
              <a:buFont typeface="Arial"/>
              <a:buNone/>
            </a:pPr>
            <a:r>
              <a:rPr lang="en-IE" sz="3200" b="0" i="0" u="none" strike="noStrike" cap="none">
                <a:solidFill>
                  <a:schemeClr val="dk1"/>
                </a:solidFill>
                <a:latin typeface="Calibri"/>
                <a:ea typeface="Calibri"/>
                <a:cs typeface="Calibri"/>
                <a:sym typeface="Calibri"/>
              </a:rPr>
              <a:t>Who has taken part in a Mentoring Programme before?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1000"/>
              </a:spcBef>
              <a:spcAft>
                <a:spcPts val="0"/>
              </a:spcAft>
              <a:buClr>
                <a:srgbClr val="000000"/>
              </a:buClr>
              <a:buSzPts val="3200"/>
              <a:buFont typeface="Arial"/>
              <a:buNone/>
            </a:pPr>
            <a:r>
              <a:rPr lang="en-IE" sz="3200" b="0" i="0" u="none" strike="noStrike" cap="none">
                <a:solidFill>
                  <a:schemeClr val="dk1"/>
                </a:solidFill>
                <a:latin typeface="Calibri"/>
                <a:ea typeface="Calibri"/>
                <a:cs typeface="Calibri"/>
                <a:sym typeface="Calibri"/>
              </a:rPr>
              <a:t>What worked well in the first meeting? </a:t>
            </a:r>
            <a:endParaRPr sz="1400" b="0" i="0" u="none" strike="noStrike" cap="none">
              <a:solidFill>
                <a:srgbClr val="000000"/>
              </a:solidFill>
              <a:latin typeface="Arial"/>
              <a:ea typeface="Arial"/>
              <a:cs typeface="Arial"/>
              <a:sym typeface="Arial"/>
            </a:endParaRPr>
          </a:p>
        </p:txBody>
      </p:sp>
      <p:sp>
        <p:nvSpPr>
          <p:cNvPr id="551" name="Google Shape;551;p33"/>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558"/>
        <p:cNvGrpSpPr/>
        <p:nvPr/>
      </p:nvGrpSpPr>
      <p:grpSpPr>
        <a:xfrm>
          <a:off x="0" y="0"/>
          <a:ext cx="0" cy="0"/>
          <a:chOff x="0" y="0"/>
          <a:chExt cx="0" cy="0"/>
        </a:xfrm>
      </p:grpSpPr>
      <p:sp>
        <p:nvSpPr>
          <p:cNvPr id="559" name="Google Shape;559;p34"/>
          <p:cNvSpPr txBox="1">
            <a:spLocks noGrp="1"/>
          </p:cNvSpPr>
          <p:nvPr>
            <p:ph type="title"/>
          </p:nvPr>
        </p:nvSpPr>
        <p:spPr>
          <a:xfrm>
            <a:off x="147734" y="139959"/>
            <a:ext cx="10515600" cy="8310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400"/>
              <a:buFont typeface="Calibri"/>
              <a:buNone/>
            </a:pPr>
            <a:r>
              <a:rPr lang="en-IE" i="0" u="none" strike="noStrike" cap="none">
                <a:solidFill>
                  <a:srgbClr val="2E75B5"/>
                </a:solidFill>
              </a:rPr>
              <a:t>First Meeting: Support Materials</a:t>
            </a:r>
            <a:endParaRPr sz="4000">
              <a:solidFill>
                <a:srgbClr val="2E75B5"/>
              </a:solidFill>
            </a:endParaRPr>
          </a:p>
        </p:txBody>
      </p:sp>
      <p:sp>
        <p:nvSpPr>
          <p:cNvPr id="560" name="Google Shape;560;p34"/>
          <p:cNvSpPr txBox="1"/>
          <p:nvPr/>
        </p:nvSpPr>
        <p:spPr>
          <a:xfrm>
            <a:off x="410548" y="1138335"/>
            <a:ext cx="10888824" cy="452431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IE" sz="2400" b="0" i="0" u="none" strike="noStrike" cap="none">
                <a:solidFill>
                  <a:schemeClr val="dk1"/>
                </a:solidFill>
                <a:latin typeface="Calibri"/>
                <a:ea typeface="Calibri"/>
                <a:cs typeface="Calibri"/>
                <a:sym typeface="Calibri"/>
              </a:rPr>
              <a:t>At the start of a mentoring partnership, it is essential to discuss mutual expectations and establish a set of ground rules for the relationship</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IE" sz="2400" b="0" i="0" u="none" strike="noStrike" cap="none">
                <a:solidFill>
                  <a:schemeClr val="dk1"/>
                </a:solidFill>
                <a:latin typeface="Calibri"/>
                <a:ea typeface="Calibri"/>
                <a:cs typeface="Calibri"/>
                <a:sym typeface="Calibri"/>
              </a:rPr>
              <a:t>This will ensure the relationship develops effectively and that your needs are met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IE" sz="2400" b="0" i="0" u="none" strike="noStrike" cap="none">
                <a:solidFill>
                  <a:schemeClr val="dk1"/>
                </a:solidFill>
                <a:latin typeface="Calibri"/>
                <a:ea typeface="Calibri"/>
                <a:cs typeface="Calibri"/>
                <a:sym typeface="Calibri"/>
              </a:rPr>
              <a:t>Use this first meeting to ensure that you have agreed on the most important aspects of the Mentoring Partnership</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IE" sz="2400" b="0" i="0" u="none" strike="noStrike" cap="none">
                <a:solidFill>
                  <a:schemeClr val="dk1"/>
                </a:solidFill>
                <a:latin typeface="Calibri"/>
                <a:ea typeface="Calibri"/>
                <a:cs typeface="Calibri"/>
                <a:sym typeface="Calibri"/>
              </a:rPr>
              <a:t>Checklist can be found on the Mentoring tile on the ISWE website</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lt2"/>
              </a:solidFill>
              <a:latin typeface="Calibri"/>
              <a:ea typeface="Calibri"/>
              <a:cs typeface="Calibri"/>
              <a:sym typeface="Calibri"/>
            </a:endParaRPr>
          </a:p>
          <a:p>
            <a:pPr marL="342900" marR="0" lvl="0" indent="-342900" algn="l" rtl="0">
              <a:lnSpc>
                <a:spcPct val="100000"/>
              </a:lnSpc>
              <a:spcBef>
                <a:spcPts val="0"/>
              </a:spcBef>
              <a:spcAft>
                <a:spcPts val="0"/>
              </a:spcAft>
              <a:buClr>
                <a:srgbClr val="0B516D"/>
              </a:buClr>
              <a:buSzPts val="2400"/>
              <a:buFont typeface="Arial"/>
              <a:buChar char="•"/>
            </a:pPr>
            <a:r>
              <a:rPr lang="en-IE" sz="2400" b="1" i="0" u="none" strike="noStrike" cap="none">
                <a:solidFill>
                  <a:srgbClr val="0B516D"/>
                </a:solidFill>
                <a:latin typeface="Calibri"/>
                <a:ea typeface="Calibri"/>
                <a:cs typeface="Calibri"/>
                <a:sym typeface="Calibri"/>
              </a:rPr>
              <a:t>For Group Mentoring you will need to discuss a template as a group and reach a consensus</a:t>
            </a:r>
            <a:endParaRPr sz="2400" b="0" i="0" u="none" strike="noStrike" cap="none">
              <a:solidFill>
                <a:schemeClr val="lt2"/>
              </a:solidFill>
              <a:latin typeface="Calibri"/>
              <a:ea typeface="Calibri"/>
              <a:cs typeface="Calibri"/>
              <a:sym typeface="Calibri"/>
            </a:endParaRPr>
          </a:p>
        </p:txBody>
      </p:sp>
      <p:sp>
        <p:nvSpPr>
          <p:cNvPr id="561" name="Google Shape;561;p34"/>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3c7367ce48c_1_11"/>
          <p:cNvSpPr txBox="1">
            <a:spLocks noGrp="1"/>
          </p:cNvSpPr>
          <p:nvPr>
            <p:ph type="title"/>
          </p:nvPr>
        </p:nvSpPr>
        <p:spPr>
          <a:xfrm>
            <a:off x="147734" y="139959"/>
            <a:ext cx="10515600" cy="83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400"/>
              <a:buFont typeface="Calibri"/>
              <a:buNone/>
            </a:pPr>
            <a:r>
              <a:rPr lang="en-IE" i="0" u="none" strike="noStrike" cap="none">
                <a:solidFill>
                  <a:srgbClr val="2E75B5"/>
                </a:solidFill>
              </a:rPr>
              <a:t>First Meeting: Support Materials</a:t>
            </a:r>
            <a:endParaRPr sz="4000">
              <a:solidFill>
                <a:srgbClr val="2E75B5"/>
              </a:solidFill>
            </a:endParaRPr>
          </a:p>
        </p:txBody>
      </p:sp>
      <p:sp>
        <p:nvSpPr>
          <p:cNvPr id="570" name="Google Shape;570;g3c7367ce48c_1_11"/>
          <p:cNvSpPr txBox="1"/>
          <p:nvPr/>
        </p:nvSpPr>
        <p:spPr>
          <a:xfrm>
            <a:off x="410548" y="1138335"/>
            <a:ext cx="10888800" cy="3786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IE" sz="2400" b="0" i="0" u="none" strike="noStrike" cap="none">
                <a:solidFill>
                  <a:schemeClr val="dk1"/>
                </a:solidFill>
                <a:latin typeface="Calibri"/>
                <a:ea typeface="Calibri"/>
                <a:cs typeface="Calibri"/>
                <a:sym typeface="Calibri"/>
              </a:rPr>
              <a:t>At the start of a mentoring partnership, it is essential to discuss mutual expectations and establish a set of ground rules for the relationship</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IE" sz="2400" b="0" i="0" u="none" strike="noStrike" cap="none">
                <a:solidFill>
                  <a:schemeClr val="dk1"/>
                </a:solidFill>
                <a:latin typeface="Calibri"/>
                <a:ea typeface="Calibri"/>
                <a:cs typeface="Calibri"/>
                <a:sym typeface="Calibri"/>
              </a:rPr>
              <a:t>This will ensure the relationship develops effectively and that your needs are met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IE" sz="2400" b="0" i="0" u="none" strike="noStrike" cap="none">
                <a:solidFill>
                  <a:schemeClr val="dk1"/>
                </a:solidFill>
                <a:latin typeface="Calibri"/>
                <a:ea typeface="Calibri"/>
                <a:cs typeface="Calibri"/>
                <a:sym typeface="Calibri"/>
              </a:rPr>
              <a:t>Use this first meeting to ensure that you have agreed on the most important aspects of the Mentoring Partnership</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IE" sz="2400" b="0" i="0" u="none" strike="noStrike" cap="none">
                <a:solidFill>
                  <a:schemeClr val="dk1"/>
                </a:solidFill>
                <a:latin typeface="Calibri"/>
                <a:ea typeface="Calibri"/>
                <a:cs typeface="Calibri"/>
                <a:sym typeface="Calibri"/>
              </a:rPr>
              <a:t>Checklist can be found on the Mentoring tile on the ISWE website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lt2"/>
              </a:solidFill>
              <a:latin typeface="Calibri"/>
              <a:ea typeface="Calibri"/>
              <a:cs typeface="Calibri"/>
              <a:sym typeface="Calibri"/>
            </a:endParaRPr>
          </a:p>
        </p:txBody>
      </p:sp>
      <p:sp>
        <p:nvSpPr>
          <p:cNvPr id="571" name="Google Shape;571;g3c7367ce48c_1_11"/>
          <p:cNvSpPr txBox="1">
            <a:spLocks noGrp="1"/>
          </p:cNvSpPr>
          <p:nvPr>
            <p:ph type="ftr" idx="11"/>
          </p:nvPr>
        </p:nvSpPr>
        <p:spPr>
          <a:xfrm>
            <a:off x="0" y="6356350"/>
            <a:ext cx="121920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5"/>
          <p:cNvSpPr txBox="1">
            <a:spLocks noGrp="1"/>
          </p:cNvSpPr>
          <p:nvPr>
            <p:ph type="title"/>
          </p:nvPr>
        </p:nvSpPr>
        <p:spPr>
          <a:xfrm>
            <a:off x="119742"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400"/>
              <a:buFont typeface="Calibri"/>
              <a:buNone/>
            </a:pPr>
            <a:r>
              <a:rPr lang="en-IE">
                <a:solidFill>
                  <a:srgbClr val="2E75B5"/>
                </a:solidFill>
              </a:rPr>
              <a:t>Subsequent meetings </a:t>
            </a:r>
            <a:endParaRPr/>
          </a:p>
        </p:txBody>
      </p:sp>
      <p:sp>
        <p:nvSpPr>
          <p:cNvPr id="580" name="Google Shape;580;p35"/>
          <p:cNvSpPr txBox="1">
            <a:spLocks noGrp="1"/>
          </p:cNvSpPr>
          <p:nvPr>
            <p:ph type="body" idx="1"/>
          </p:nvPr>
        </p:nvSpPr>
        <p:spPr>
          <a:xfrm>
            <a:off x="119742" y="1135106"/>
            <a:ext cx="11221048" cy="440727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lt2"/>
              </a:buClr>
              <a:buSzPts val="2400"/>
              <a:buFont typeface="Arial"/>
              <a:buChar char="•"/>
            </a:pPr>
            <a:r>
              <a:rPr lang="en-IE" sz="2400"/>
              <a:t>Remember your </a:t>
            </a:r>
            <a:r>
              <a:rPr lang="en-IE" sz="2400" b="1"/>
              <a:t>Goals for the Programme</a:t>
            </a:r>
            <a:endParaRPr sz="2400" b="1"/>
          </a:p>
          <a:p>
            <a:pPr marL="228600" lvl="0" indent="-228600" algn="l" rtl="0">
              <a:lnSpc>
                <a:spcPct val="100000"/>
              </a:lnSpc>
              <a:spcBef>
                <a:spcPts val="1102"/>
              </a:spcBef>
              <a:spcAft>
                <a:spcPts val="0"/>
              </a:spcAft>
              <a:buClr>
                <a:schemeClr val="lt2"/>
              </a:buClr>
              <a:buSzPts val="2400"/>
              <a:buFont typeface="Arial"/>
              <a:buChar char="•"/>
            </a:pPr>
            <a:r>
              <a:rPr lang="en-IE" sz="2400"/>
              <a:t>Learn about your mentor’s personal career journey and discuss your career aspirations! </a:t>
            </a:r>
            <a:endParaRPr/>
          </a:p>
          <a:p>
            <a:pPr marL="228600" lvl="0" indent="-228600" algn="l" rtl="0">
              <a:lnSpc>
                <a:spcPct val="100000"/>
              </a:lnSpc>
              <a:spcBef>
                <a:spcPts val="1102"/>
              </a:spcBef>
              <a:spcAft>
                <a:spcPts val="0"/>
              </a:spcAft>
              <a:buClr>
                <a:schemeClr val="lt2"/>
              </a:buClr>
              <a:buSzPts val="2400"/>
              <a:buFont typeface="Arial"/>
              <a:buChar char="•"/>
            </a:pPr>
            <a:r>
              <a:rPr lang="en-IE" sz="2400"/>
              <a:t>Explore your own personal development objectives &amp; those of your mentor!</a:t>
            </a:r>
            <a:endParaRPr/>
          </a:p>
          <a:p>
            <a:pPr marL="228600" lvl="0" indent="-228600" algn="l" rtl="0">
              <a:lnSpc>
                <a:spcPct val="100000"/>
              </a:lnSpc>
              <a:spcBef>
                <a:spcPts val="1102"/>
              </a:spcBef>
              <a:spcAft>
                <a:spcPts val="0"/>
              </a:spcAft>
              <a:buClr>
                <a:schemeClr val="lt2"/>
              </a:buClr>
              <a:buSzPts val="2400"/>
              <a:buFont typeface="Arial"/>
              <a:buChar char="•"/>
            </a:pPr>
            <a:r>
              <a:rPr lang="en-IE" sz="2400"/>
              <a:t>Use your Mentor as a confidential sounding board </a:t>
            </a:r>
            <a:endParaRPr/>
          </a:p>
          <a:p>
            <a:pPr marL="228600" lvl="0" indent="-228600" algn="l" rtl="0">
              <a:lnSpc>
                <a:spcPct val="100000"/>
              </a:lnSpc>
              <a:spcBef>
                <a:spcPts val="1102"/>
              </a:spcBef>
              <a:spcAft>
                <a:spcPts val="0"/>
              </a:spcAft>
              <a:buClr>
                <a:schemeClr val="lt2"/>
              </a:buClr>
              <a:buSzPts val="2400"/>
              <a:buFont typeface="Arial"/>
              <a:buChar char="•"/>
            </a:pPr>
            <a:r>
              <a:rPr lang="en-IE" sz="2400"/>
              <a:t>What do you need to prepare before each meeting? Discuss this with your mentor </a:t>
            </a:r>
            <a:endParaRPr/>
          </a:p>
          <a:p>
            <a:pPr marL="228600" lvl="0" indent="-228600" algn="l" rtl="0">
              <a:lnSpc>
                <a:spcPct val="100000"/>
              </a:lnSpc>
              <a:spcBef>
                <a:spcPts val="1102"/>
              </a:spcBef>
              <a:spcAft>
                <a:spcPts val="0"/>
              </a:spcAft>
              <a:buClr>
                <a:schemeClr val="lt2"/>
              </a:buClr>
              <a:buSzPts val="2400"/>
              <a:buFont typeface="Arial"/>
              <a:buChar char="•"/>
            </a:pPr>
            <a:r>
              <a:rPr lang="en-IE" sz="2400"/>
              <a:t>Does your mentor want to know  the topic for discussion beforehand? Agree this with them</a:t>
            </a:r>
            <a:endParaRPr/>
          </a:p>
          <a:p>
            <a:pPr marL="228600" lvl="0" indent="-228600" algn="l" rtl="0">
              <a:lnSpc>
                <a:spcPct val="100000"/>
              </a:lnSpc>
              <a:spcBef>
                <a:spcPts val="1102"/>
              </a:spcBef>
              <a:spcAft>
                <a:spcPts val="0"/>
              </a:spcAft>
              <a:buClr>
                <a:schemeClr val="lt2"/>
              </a:buClr>
              <a:buSzPts val="2400"/>
              <a:buFont typeface="Arial"/>
              <a:buChar char="•"/>
            </a:pPr>
            <a:r>
              <a:rPr lang="en-IE" sz="2400"/>
              <a:t>Complete your </a:t>
            </a:r>
            <a:r>
              <a:rPr lang="en-IE" sz="2400" b="1"/>
              <a:t>Mentee Learning Log  </a:t>
            </a:r>
            <a:endParaRPr/>
          </a:p>
          <a:p>
            <a:pPr marL="228600" lvl="0" indent="-50800" algn="l" rtl="0">
              <a:lnSpc>
                <a:spcPct val="90000"/>
              </a:lnSpc>
              <a:spcBef>
                <a:spcPts val="1000"/>
              </a:spcBef>
              <a:spcAft>
                <a:spcPts val="0"/>
              </a:spcAft>
              <a:buClr>
                <a:schemeClr val="dk1"/>
              </a:buClr>
              <a:buSzPts val="2800"/>
              <a:buNone/>
            </a:pPr>
            <a:endParaRPr/>
          </a:p>
        </p:txBody>
      </p:sp>
      <p:pic>
        <p:nvPicPr>
          <p:cNvPr id="581" name="Google Shape;581;p35"/>
          <p:cNvPicPr preferRelativeResize="0"/>
          <p:nvPr/>
        </p:nvPicPr>
        <p:blipFill rotWithShape="1">
          <a:blip r:embed="rId3">
            <a:alphaModFix/>
          </a:blip>
          <a:srcRect t="7987" b="8467"/>
          <a:stretch/>
        </p:blipFill>
        <p:spPr>
          <a:xfrm>
            <a:off x="8785654" y="4673600"/>
            <a:ext cx="3406346" cy="1625688"/>
          </a:xfrm>
          <a:prstGeom prst="rect">
            <a:avLst/>
          </a:prstGeom>
          <a:noFill/>
          <a:ln>
            <a:noFill/>
          </a:ln>
        </p:spPr>
      </p:pic>
      <p:sp>
        <p:nvSpPr>
          <p:cNvPr id="582" name="Google Shape;582;p35"/>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6"/>
          <p:cNvSpPr txBox="1">
            <a:spLocks noGrp="1"/>
          </p:cNvSpPr>
          <p:nvPr>
            <p:ph type="title"/>
          </p:nvPr>
        </p:nvSpPr>
        <p:spPr>
          <a:xfrm>
            <a:off x="297025"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400"/>
              <a:buFont typeface="Calibri"/>
              <a:buNone/>
            </a:pPr>
            <a:r>
              <a:rPr lang="en-IE">
                <a:solidFill>
                  <a:srgbClr val="2E75B5"/>
                </a:solidFill>
              </a:rPr>
              <a:t>Subsequent meetings: Support Materials </a:t>
            </a:r>
            <a:endParaRPr/>
          </a:p>
        </p:txBody>
      </p:sp>
      <p:pic>
        <p:nvPicPr>
          <p:cNvPr id="591" name="Google Shape;591;p36"/>
          <p:cNvPicPr preferRelativeResize="0"/>
          <p:nvPr/>
        </p:nvPicPr>
        <p:blipFill rotWithShape="1">
          <a:blip r:embed="rId3">
            <a:alphaModFix/>
          </a:blip>
          <a:srcRect l="14833" r="14998"/>
          <a:stretch/>
        </p:blipFill>
        <p:spPr>
          <a:xfrm>
            <a:off x="9538566" y="4477268"/>
            <a:ext cx="1975265" cy="1879082"/>
          </a:xfrm>
          <a:prstGeom prst="rect">
            <a:avLst/>
          </a:prstGeom>
          <a:noFill/>
          <a:ln>
            <a:noFill/>
          </a:ln>
        </p:spPr>
      </p:pic>
      <p:sp>
        <p:nvSpPr>
          <p:cNvPr id="592" name="Google Shape;592;p36"/>
          <p:cNvSpPr txBox="1"/>
          <p:nvPr/>
        </p:nvSpPr>
        <p:spPr>
          <a:xfrm>
            <a:off x="297025" y="1210151"/>
            <a:ext cx="110950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800"/>
              <a:buFont typeface="Calibri"/>
              <a:buNone/>
            </a:pPr>
            <a:r>
              <a:rPr lang="en-IE" sz="1800" b="0" i="0" u="none" strike="noStrike" cap="none">
                <a:solidFill>
                  <a:schemeClr val="dk1"/>
                </a:solidFill>
                <a:latin typeface="Calibri"/>
                <a:ea typeface="Calibri"/>
                <a:cs typeface="Calibri"/>
                <a:sym typeface="Calibri"/>
              </a:rPr>
              <a:t>We have provided all mentees with a </a:t>
            </a:r>
            <a:r>
              <a:rPr lang="en-IE" sz="1800" b="1" i="0" u="none" strike="noStrike" cap="none">
                <a:solidFill>
                  <a:schemeClr val="dk1"/>
                </a:solidFill>
                <a:latin typeface="Calibri"/>
                <a:ea typeface="Calibri"/>
                <a:cs typeface="Calibri"/>
                <a:sym typeface="Calibri"/>
              </a:rPr>
              <a:t>Mentee Learning Log </a:t>
            </a:r>
            <a:r>
              <a:rPr lang="en-IE" sz="1800" b="0" i="0" u="none" strike="noStrike" cap="none">
                <a:solidFill>
                  <a:schemeClr val="dk1"/>
                </a:solidFill>
                <a:latin typeface="Calibri"/>
                <a:ea typeface="Calibri"/>
                <a:cs typeface="Calibri"/>
                <a:sym typeface="Calibri"/>
              </a:rPr>
              <a:t>which should be used to:  </a:t>
            </a:r>
            <a:endParaRPr sz="1800" b="0" i="0" u="none" strike="noStrike" cap="none">
              <a:solidFill>
                <a:schemeClr val="dk1"/>
              </a:solidFill>
              <a:latin typeface="Calibri"/>
              <a:ea typeface="Calibri"/>
              <a:cs typeface="Calibri"/>
              <a:sym typeface="Calibri"/>
            </a:endParaRPr>
          </a:p>
        </p:txBody>
      </p:sp>
      <p:sp>
        <p:nvSpPr>
          <p:cNvPr id="593" name="Google Shape;593;p36"/>
          <p:cNvSpPr txBox="1"/>
          <p:nvPr/>
        </p:nvSpPr>
        <p:spPr>
          <a:xfrm>
            <a:off x="401216" y="1828800"/>
            <a:ext cx="11112600" cy="313928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000"/>
              <a:buFont typeface="Calibri"/>
              <a:buAutoNum type="arabicPeriod"/>
            </a:pPr>
            <a:r>
              <a:rPr lang="en-IE" sz="2000" b="1" i="0" u="none" strike="noStrike" cap="none" dirty="0">
                <a:solidFill>
                  <a:schemeClr val="dk1"/>
                </a:solidFill>
                <a:latin typeface="Calibri"/>
                <a:ea typeface="Calibri"/>
                <a:cs typeface="Calibri"/>
                <a:sym typeface="Calibri"/>
              </a:rPr>
              <a:t>Record your objectives for the mentoring session. </a:t>
            </a:r>
            <a:r>
              <a:rPr lang="en-IE" sz="2000" b="0" i="0" u="none" strike="noStrike" cap="none" dirty="0">
                <a:solidFill>
                  <a:schemeClr val="dk1"/>
                </a:solidFill>
                <a:latin typeface="Calibri"/>
                <a:ea typeface="Calibri"/>
                <a:cs typeface="Calibri"/>
                <a:sym typeface="Calibri"/>
              </a:rPr>
              <a:t>Before your first mentoring session, you should complete this section yourself. You may what to inform your mentor of the meeting objectives before you meet. You and your mentor should then agree objectives for each upcoming session.</a:t>
            </a:r>
            <a:endParaRPr lang="en-IE" sz="200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AutoNum type="arabicPeriod"/>
            </a:pPr>
            <a:endParaRPr lang="en-IE" sz="2000" b="1"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AutoNum type="arabicPeriod"/>
            </a:pPr>
            <a:r>
              <a:rPr lang="en-IE" sz="2000" b="1" i="0" u="none" strike="noStrike" cap="none" dirty="0">
                <a:solidFill>
                  <a:schemeClr val="dk1"/>
                </a:solidFill>
                <a:latin typeface="Calibri"/>
                <a:ea typeface="Calibri"/>
                <a:cs typeface="Calibri"/>
                <a:sym typeface="Calibri"/>
              </a:rPr>
              <a:t>The key discussion points of your mentoring session: </a:t>
            </a:r>
            <a:r>
              <a:rPr lang="en-IE" sz="2000" b="0" i="0" u="none" strike="noStrike" cap="none" dirty="0">
                <a:solidFill>
                  <a:schemeClr val="dk1"/>
                </a:solidFill>
                <a:latin typeface="Calibri"/>
                <a:ea typeface="Calibri"/>
                <a:cs typeface="Calibri"/>
                <a:sym typeface="Calibri"/>
              </a:rPr>
              <a:t>complete this section as soon as possible after each meeting to record what you discussed with your mentor during the session.</a:t>
            </a:r>
            <a:endParaRPr lang="en-IE" dirty="0">
              <a:ea typeface="Calibri"/>
            </a:endParaRPr>
          </a:p>
          <a:p>
            <a:pPr marL="342900" marR="0" lvl="0" indent="-342900" algn="l" rtl="0">
              <a:lnSpc>
                <a:spcPct val="100000"/>
              </a:lnSpc>
              <a:spcBef>
                <a:spcPts val="0"/>
              </a:spcBef>
              <a:spcAft>
                <a:spcPts val="0"/>
              </a:spcAft>
              <a:buClr>
                <a:schemeClr val="dk1"/>
              </a:buClr>
              <a:buSzPts val="2000"/>
              <a:buFont typeface="Calibri"/>
              <a:buAutoNum type="arabicPeriod"/>
            </a:pPr>
            <a:endParaRPr lang="en-IE" sz="2000" b="1"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AutoNum type="arabicPeriod"/>
            </a:pPr>
            <a:r>
              <a:rPr lang="en-IE" sz="2000" b="1" i="0" u="none" strike="noStrike" cap="none" dirty="0">
                <a:solidFill>
                  <a:schemeClr val="dk1"/>
                </a:solidFill>
                <a:latin typeface="Calibri"/>
                <a:ea typeface="Calibri"/>
                <a:cs typeface="Calibri"/>
                <a:sym typeface="Calibri"/>
              </a:rPr>
              <a:t>Action points agreed by you and your mentor: </a:t>
            </a:r>
            <a:r>
              <a:rPr lang="en-IE" sz="2000" b="0" i="0" u="none" strike="noStrike" cap="none" dirty="0">
                <a:solidFill>
                  <a:schemeClr val="dk1"/>
                </a:solidFill>
                <a:latin typeface="Calibri"/>
                <a:ea typeface="Calibri"/>
                <a:cs typeface="Calibri"/>
                <a:sym typeface="Calibri"/>
              </a:rPr>
              <a:t>complete this section with your mentor during each meeting to record any actions you have agreed to take.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94" name="Google Shape;594;p36"/>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E75B5"/>
              </a:buClr>
              <a:buSzPts val="6000"/>
              <a:buNone/>
            </a:pPr>
            <a:r>
              <a:rPr lang="en-IE" sz="6000">
                <a:solidFill>
                  <a:srgbClr val="2E75B5"/>
                </a:solidFill>
              </a:rPr>
              <a:t>Objectives &amp; Context</a:t>
            </a:r>
            <a:endParaRPr/>
          </a:p>
          <a:p>
            <a:pPr marL="228600" lvl="0" indent="-50800" algn="l" rtl="0">
              <a:lnSpc>
                <a:spcPct val="90000"/>
              </a:lnSpc>
              <a:spcBef>
                <a:spcPts val="1000"/>
              </a:spcBef>
              <a:spcAft>
                <a:spcPts val="0"/>
              </a:spcAft>
              <a:buClr>
                <a:schemeClr val="dk1"/>
              </a:buClr>
              <a:buSzPts val="2800"/>
              <a:buNone/>
            </a:pPr>
            <a:endParaRPr/>
          </a:p>
        </p:txBody>
      </p:sp>
      <p:sp>
        <p:nvSpPr>
          <p:cNvPr id="125" name="Google Shape;125;p4"/>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E75B5"/>
              </a:buClr>
              <a:buSzPct val="100000"/>
              <a:buFont typeface="Calibri"/>
              <a:buNone/>
            </a:pPr>
            <a:r>
              <a:rPr lang="en-IE" sz="4800" i="0" u="none" strike="noStrike" cap="none">
                <a:solidFill>
                  <a:srgbClr val="2E75B5"/>
                </a:solidFill>
                <a:latin typeface="Calibri"/>
                <a:ea typeface="Calibri"/>
                <a:cs typeface="Calibri"/>
                <a:sym typeface="Calibri"/>
              </a:rPr>
              <a:t>Additional Tools &amp; Resources</a:t>
            </a:r>
            <a:br>
              <a:rPr lang="en-IE" sz="4800" b="1" i="0" u="none" strike="noStrike" cap="none">
                <a:solidFill>
                  <a:schemeClr val="accent1"/>
                </a:solidFill>
                <a:latin typeface="Lato"/>
                <a:ea typeface="Lato"/>
                <a:cs typeface="Lato"/>
                <a:sym typeface="Lato"/>
              </a:rPr>
            </a:br>
            <a:endParaRPr>
              <a:solidFill>
                <a:schemeClr val="accent1"/>
              </a:solidFill>
            </a:endParaRPr>
          </a:p>
        </p:txBody>
      </p:sp>
      <p:sp>
        <p:nvSpPr>
          <p:cNvPr id="603" name="Google Shape;603;p37"/>
          <p:cNvSpPr/>
          <p:nvPr/>
        </p:nvSpPr>
        <p:spPr>
          <a:xfrm>
            <a:off x="1696516" y="1690688"/>
            <a:ext cx="4399484" cy="3849936"/>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IE" sz="1800" b="1" i="0" strike="noStrike" cap="none">
                <a:solidFill>
                  <a:srgbClr val="0072C6"/>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1. </a:t>
            </a:r>
            <a:r>
              <a:rPr lang="en-IE" sz="1800" b="1" i="0" u="none" strike="noStrike" cap="none">
                <a:solidFill>
                  <a:srgbClr val="0072C6"/>
                </a:solidFill>
                <a:latin typeface="Calibri"/>
                <a:ea typeface="Calibri"/>
                <a:cs typeface="Calibri"/>
                <a:sym typeface="Calibri"/>
              </a:rPr>
              <a:t>Mentoring programme guidelines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IE" sz="1800" b="1" i="0" u="none" strike="noStrike" cap="none">
                <a:solidFill>
                  <a:srgbClr val="0072C6"/>
                </a:solidFill>
                <a:latin typeface="Calibri"/>
                <a:ea typeface="Calibri"/>
                <a:cs typeface="Calibri"/>
                <a:sym typeface="Calibri"/>
              </a:rPr>
              <a:t>2. Mentor factsheet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IE" sz="1800" b="1" i="0" u="none" strike="noStrike" cap="none">
                <a:solidFill>
                  <a:srgbClr val="0072C6"/>
                </a:solidFill>
                <a:latin typeface="Calibri"/>
                <a:ea typeface="Calibri"/>
                <a:cs typeface="Calibri"/>
                <a:sym typeface="Calibri"/>
              </a:rPr>
              <a:t>3. Mentee​ factsheet​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IE" sz="1800" b="1" i="0" u="none" strike="noStrike" cap="none">
                <a:solidFill>
                  <a:srgbClr val="0072C6"/>
                </a:solidFill>
                <a:latin typeface="Calibri"/>
                <a:ea typeface="Calibri"/>
                <a:cs typeface="Calibri"/>
                <a:sym typeface="Calibri"/>
              </a:rPr>
              <a:t>4. ISWE  Mentoring Information Pack</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IE" sz="1800" b="1" i="0" u="none" strike="noStrike" cap="none">
                <a:solidFill>
                  <a:srgbClr val="0072C6"/>
                </a:solidFill>
                <a:latin typeface="Calibri"/>
                <a:ea typeface="Calibri"/>
                <a:cs typeface="Calibri"/>
                <a:sym typeface="Calibri"/>
              </a:rPr>
              <a:t>​5. First meeting template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IE" sz="1800" b="1" i="0" u="none" strike="noStrike" cap="none">
                <a:solidFill>
                  <a:srgbClr val="0072C6"/>
                </a:solidFill>
                <a:latin typeface="Calibri"/>
                <a:ea typeface="Calibri"/>
                <a:cs typeface="Calibri"/>
                <a:sym typeface="Calibri"/>
              </a:rPr>
              <a:t>6. Mentee Checklist &amp; Learning Log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lt2"/>
              </a:solidFill>
              <a:latin typeface="Calibri"/>
              <a:ea typeface="Calibri"/>
              <a:cs typeface="Calibri"/>
              <a:sym typeface="Calibri"/>
            </a:endParaRPr>
          </a:p>
        </p:txBody>
      </p:sp>
      <p:sp>
        <p:nvSpPr>
          <p:cNvPr id="604" name="Google Shape;604;p37"/>
          <p:cNvSpPr/>
          <p:nvPr/>
        </p:nvSpPr>
        <p:spPr>
          <a:xfrm>
            <a:off x="6355114" y="1690688"/>
            <a:ext cx="3734186" cy="3849936"/>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IE" sz="1800" b="0" i="0" u="none" strike="noStrike" cap="none">
                <a:solidFill>
                  <a:srgbClr val="0B516D"/>
                </a:solidFill>
                <a:latin typeface="Calibri"/>
                <a:ea typeface="Calibri"/>
                <a:cs typeface="Calibri"/>
                <a:sym typeface="Calibri"/>
              </a:rPr>
              <a:t>Additional guidance on wrapping up the partnership will also be shared.  </a:t>
            </a:r>
            <a:endParaRPr sz="1400" b="0" i="0" u="none" strike="noStrike" cap="none">
              <a:solidFill>
                <a:srgbClr val="000000"/>
              </a:solidFill>
              <a:latin typeface="Arial"/>
              <a:ea typeface="Arial"/>
              <a:cs typeface="Arial"/>
              <a:sym typeface="Arial"/>
            </a:endParaRPr>
          </a:p>
        </p:txBody>
      </p:sp>
      <p:sp>
        <p:nvSpPr>
          <p:cNvPr id="605" name="Google Shape;605;p37"/>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7030A0"/>
              </a:buClr>
              <a:buSzPts val="8000"/>
              <a:buFont typeface="Calibri"/>
              <a:buNone/>
            </a:pPr>
            <a:r>
              <a:rPr lang="en-IE" sz="8000">
                <a:solidFill>
                  <a:srgbClr val="7030A0"/>
                </a:solidFill>
              </a:rPr>
              <a:t>Questions?</a:t>
            </a:r>
            <a:endParaRPr>
              <a:solidFill>
                <a:srgbClr val="7030A0"/>
              </a:solidFill>
            </a:endParaRPr>
          </a:p>
        </p:txBody>
      </p:sp>
      <p:sp>
        <p:nvSpPr>
          <p:cNvPr id="614" name="Google Shape;614;p38"/>
          <p:cNvSpPr txBox="1"/>
          <p:nvPr/>
        </p:nvSpPr>
        <p:spPr>
          <a:xfrm>
            <a:off x="936928" y="917978"/>
            <a:ext cx="669897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IE" sz="4000" b="0" i="0" u="none" strike="noStrike" cap="none">
                <a:solidFill>
                  <a:srgbClr val="2E75B5"/>
                </a:solidFill>
                <a:latin typeface="Calibri"/>
                <a:ea typeface="Calibri"/>
                <a:cs typeface="Calibri"/>
                <a:sym typeface="Calibri"/>
              </a:rPr>
              <a:t>ISWE Mentoring Programme </a:t>
            </a:r>
            <a:endParaRPr sz="1400" b="0" i="0" u="none" strike="noStrike" cap="none">
              <a:solidFill>
                <a:srgbClr val="000000"/>
              </a:solidFill>
              <a:latin typeface="Arial"/>
              <a:ea typeface="Arial"/>
              <a:cs typeface="Arial"/>
              <a:sym typeface="Arial"/>
            </a:endParaRPr>
          </a:p>
        </p:txBody>
      </p:sp>
      <p:sp>
        <p:nvSpPr>
          <p:cNvPr id="615" name="Google Shape;615;p38"/>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9"/>
          <p:cNvSpPr txBox="1">
            <a:spLocks noGrp="1"/>
          </p:cNvSpPr>
          <p:nvPr>
            <p:ph type="ctrTitle"/>
          </p:nvPr>
        </p:nvSpPr>
        <p:spPr>
          <a:xfrm>
            <a:off x="1066800" y="1573000"/>
            <a:ext cx="10058400" cy="356616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7030A0"/>
              </a:buClr>
              <a:buSzPts val="5400"/>
              <a:buFont typeface="Calibri"/>
              <a:buNone/>
            </a:pPr>
            <a:r>
              <a:rPr lang="en-IE" sz="5400">
                <a:solidFill>
                  <a:srgbClr val="7030A0"/>
                </a:solidFill>
              </a:rPr>
              <a:t>Be proactive </a:t>
            </a:r>
            <a:br>
              <a:rPr lang="en-IE" sz="5400">
                <a:solidFill>
                  <a:srgbClr val="7030A0"/>
                </a:solidFill>
              </a:rPr>
            </a:br>
            <a:r>
              <a:rPr lang="en-IE" sz="5400">
                <a:solidFill>
                  <a:srgbClr val="7030A0"/>
                </a:solidFill>
              </a:rPr>
              <a:t>Be prepared </a:t>
            </a:r>
            <a:br>
              <a:rPr lang="en-IE" sz="5400">
                <a:solidFill>
                  <a:srgbClr val="7030A0"/>
                </a:solidFill>
              </a:rPr>
            </a:br>
            <a:r>
              <a:rPr lang="en-IE" sz="5400">
                <a:solidFill>
                  <a:srgbClr val="7030A0"/>
                </a:solidFill>
              </a:rPr>
              <a:t>Be open</a:t>
            </a:r>
            <a:br>
              <a:rPr lang="en-IE" sz="5400">
                <a:solidFill>
                  <a:srgbClr val="7030A0"/>
                </a:solidFill>
              </a:rPr>
            </a:br>
            <a:r>
              <a:rPr lang="en-IE" sz="5400">
                <a:solidFill>
                  <a:srgbClr val="7030A0"/>
                </a:solidFill>
              </a:rPr>
              <a:t>Be realistic </a:t>
            </a:r>
            <a:endParaRPr/>
          </a:p>
        </p:txBody>
      </p:sp>
      <p:sp>
        <p:nvSpPr>
          <p:cNvPr id="624" name="Google Shape;624;p39"/>
          <p:cNvSpPr txBox="1"/>
          <p:nvPr/>
        </p:nvSpPr>
        <p:spPr>
          <a:xfrm>
            <a:off x="539972" y="484498"/>
            <a:ext cx="669897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IE" sz="4000" b="0" i="0" u="none" strike="noStrike" cap="none">
                <a:solidFill>
                  <a:srgbClr val="2E75B5"/>
                </a:solidFill>
                <a:latin typeface="Calibri"/>
                <a:ea typeface="Calibri"/>
                <a:cs typeface="Calibri"/>
                <a:sym typeface="Calibri"/>
              </a:rPr>
              <a:t>ISWE Mentoring Programme </a:t>
            </a:r>
            <a:endParaRPr sz="1400" b="0" i="0" u="none" strike="noStrike" cap="none">
              <a:solidFill>
                <a:srgbClr val="000000"/>
              </a:solidFill>
              <a:latin typeface="Arial"/>
              <a:ea typeface="Arial"/>
              <a:cs typeface="Arial"/>
              <a:sym typeface="Arial"/>
            </a:endParaRPr>
          </a:p>
        </p:txBody>
      </p:sp>
      <p:pic>
        <p:nvPicPr>
          <p:cNvPr id="625" name="Google Shape;625;p39"/>
          <p:cNvPicPr preferRelativeResize="0"/>
          <p:nvPr/>
        </p:nvPicPr>
        <p:blipFill rotWithShape="1">
          <a:blip r:embed="rId3">
            <a:alphaModFix/>
          </a:blip>
          <a:srcRect/>
          <a:stretch/>
        </p:blipFill>
        <p:spPr>
          <a:xfrm>
            <a:off x="8991600" y="4072360"/>
            <a:ext cx="2133600" cy="2133600"/>
          </a:xfrm>
          <a:prstGeom prst="rect">
            <a:avLst/>
          </a:prstGeom>
          <a:noFill/>
          <a:ln>
            <a:noFill/>
          </a:ln>
        </p:spPr>
      </p:pic>
      <p:sp>
        <p:nvSpPr>
          <p:cNvPr id="626" name="Google Shape;626;p39"/>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C55A11"/>
              </a:buClr>
              <a:buSzPct val="100000"/>
              <a:buFont typeface="Calibri"/>
              <a:buNone/>
            </a:pPr>
            <a:br>
              <a:rPr lang="en-IE" sz="4800" b="1">
                <a:solidFill>
                  <a:srgbClr val="C55A11"/>
                </a:solidFill>
              </a:rPr>
            </a:br>
            <a:br>
              <a:rPr lang="en-IE" sz="4800" b="1">
                <a:solidFill>
                  <a:srgbClr val="C55A11"/>
                </a:solidFill>
              </a:rPr>
            </a:br>
            <a:br>
              <a:rPr lang="en-IE" sz="4800" b="1">
                <a:solidFill>
                  <a:srgbClr val="C55A11"/>
                </a:solidFill>
              </a:rPr>
            </a:br>
            <a:br>
              <a:rPr lang="en-IE" sz="4800" b="1">
                <a:solidFill>
                  <a:srgbClr val="C55A11"/>
                </a:solidFill>
              </a:rPr>
            </a:br>
            <a:r>
              <a:rPr lang="en-IE" sz="4800">
                <a:solidFill>
                  <a:srgbClr val="2E75B5"/>
                </a:solidFill>
              </a:rPr>
              <a:t>Thank You</a:t>
            </a:r>
            <a:br>
              <a:rPr lang="en-IE" sz="4800"/>
            </a:br>
            <a:r>
              <a:rPr lang="en-IE" sz="4800" b="1" i="0" u="none" strike="noStrike" cap="none">
                <a:solidFill>
                  <a:schemeClr val="dk1"/>
                </a:solidFill>
                <a:latin typeface="Lato"/>
                <a:ea typeface="Lato"/>
                <a:cs typeface="Lato"/>
                <a:sym typeface="Lato"/>
              </a:rPr>
              <a:t> </a:t>
            </a:r>
            <a:endParaRPr>
              <a:solidFill>
                <a:schemeClr val="dk1"/>
              </a:solidFill>
            </a:endParaRPr>
          </a:p>
        </p:txBody>
      </p:sp>
      <p:sp>
        <p:nvSpPr>
          <p:cNvPr id="635" name="Google Shape;635;p40"/>
          <p:cNvSpPr txBox="1">
            <a:spLocks noGrp="1"/>
          </p:cNvSpPr>
          <p:nvPr>
            <p:ph type="subTitle" idx="1"/>
          </p:nvPr>
        </p:nvSpPr>
        <p:spPr>
          <a:xfrm>
            <a:off x="1524000" y="3388429"/>
            <a:ext cx="9144000" cy="165576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IE" b="1"/>
              <a:t> </a:t>
            </a:r>
            <a:endParaRPr/>
          </a:p>
          <a:p>
            <a:pPr marL="0" lvl="0" indent="0" algn="ctr" rtl="0">
              <a:lnSpc>
                <a:spcPct val="90000"/>
              </a:lnSpc>
              <a:spcBef>
                <a:spcPts val="1000"/>
              </a:spcBef>
              <a:spcAft>
                <a:spcPts val="0"/>
              </a:spcAft>
              <a:buClr>
                <a:srgbClr val="7030A0"/>
              </a:buClr>
              <a:buSzPts val="2400"/>
              <a:buNone/>
            </a:pPr>
            <a:r>
              <a:rPr lang="en-IE" b="1" u="sng">
                <a:solidFill>
                  <a:srgbClr val="7030A0"/>
                </a:solidFill>
              </a:rPr>
              <a:t>Acknowledgements:</a:t>
            </a:r>
            <a:endParaRPr u="sng">
              <a:solidFill>
                <a:srgbClr val="7030A0"/>
              </a:solidFill>
            </a:endParaRPr>
          </a:p>
          <a:p>
            <a:pPr marL="0" lvl="0" indent="0" algn="ctr" rtl="0">
              <a:lnSpc>
                <a:spcPct val="90000"/>
              </a:lnSpc>
              <a:spcBef>
                <a:spcPts val="1000"/>
              </a:spcBef>
              <a:spcAft>
                <a:spcPts val="0"/>
              </a:spcAft>
              <a:buClr>
                <a:srgbClr val="7030A0"/>
              </a:buClr>
              <a:buSzPts val="2400"/>
              <a:buNone/>
            </a:pPr>
            <a:r>
              <a:rPr lang="en-IE">
                <a:solidFill>
                  <a:srgbClr val="7030A0"/>
                </a:solidFill>
              </a:rPr>
              <a:t>ISWE are grateful to the Central Bank of Ireland for providing support and mentorship materials to the ISWE Mentorship Programme. </a:t>
            </a:r>
            <a:endParaRPr/>
          </a:p>
          <a:p>
            <a:pPr marL="0" lvl="0" indent="0" algn="ctr" rtl="0">
              <a:lnSpc>
                <a:spcPct val="90000"/>
              </a:lnSpc>
              <a:spcBef>
                <a:spcPts val="1000"/>
              </a:spcBef>
              <a:spcAft>
                <a:spcPts val="0"/>
              </a:spcAft>
              <a:buClr>
                <a:schemeClr val="dk1"/>
              </a:buClr>
              <a:buSzPts val="2400"/>
              <a:buNone/>
            </a:pPr>
            <a:endParaRPr>
              <a:solidFill>
                <a:srgbClr val="7030A0"/>
              </a:solidFill>
            </a:endParaRPr>
          </a:p>
        </p:txBody>
      </p:sp>
      <p:sp>
        <p:nvSpPr>
          <p:cNvPr id="636" name="Google Shape;636;p40"/>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i="0" u="none" strike="noStrike" cap="none">
                <a:solidFill>
                  <a:srgbClr val="2E75B5"/>
                </a:solidFill>
              </a:rPr>
              <a:t>Objectives </a:t>
            </a:r>
            <a:endParaRPr>
              <a:solidFill>
                <a:srgbClr val="2E75B5"/>
              </a:solidFill>
            </a:endParaRPr>
          </a:p>
        </p:txBody>
      </p:sp>
      <p:sp>
        <p:nvSpPr>
          <p:cNvPr id="134" name="Google Shape;13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Calibri"/>
              <a:buAutoNum type="arabicPeriod"/>
            </a:pPr>
            <a:r>
              <a:rPr lang="en-IE" sz="2400" dirty="0"/>
              <a:t>Understand the mentoring programme and process you have signed up for.</a:t>
            </a:r>
            <a:endParaRPr dirty="0"/>
          </a:p>
          <a:p>
            <a:pPr marL="342900" lvl="0" indent="-342900" algn="l" rtl="0">
              <a:lnSpc>
                <a:spcPct val="90000"/>
              </a:lnSpc>
              <a:spcBef>
                <a:spcPts val="1000"/>
              </a:spcBef>
              <a:spcAft>
                <a:spcPts val="0"/>
              </a:spcAft>
              <a:buClr>
                <a:schemeClr val="dk1"/>
              </a:buClr>
              <a:buSzPts val="2400"/>
              <a:buFont typeface="Calibri"/>
              <a:buAutoNum type="arabicPeriod"/>
            </a:pPr>
            <a:r>
              <a:rPr lang="en-IE" sz="2400" dirty="0"/>
              <a:t>Identify the role and responsibilities of a mentee and mentor.</a:t>
            </a:r>
            <a:endParaRPr dirty="0"/>
          </a:p>
          <a:p>
            <a:pPr marL="342900" lvl="0" indent="-342900" algn="l" rtl="0">
              <a:lnSpc>
                <a:spcPct val="90000"/>
              </a:lnSpc>
              <a:spcBef>
                <a:spcPts val="1000"/>
              </a:spcBef>
              <a:spcAft>
                <a:spcPts val="0"/>
              </a:spcAft>
              <a:buClr>
                <a:schemeClr val="dk1"/>
              </a:buClr>
              <a:buSzPts val="2400"/>
              <a:buFont typeface="Calibri"/>
              <a:buAutoNum type="arabicPeriod"/>
            </a:pPr>
            <a:r>
              <a:rPr lang="en-IE" sz="2400" dirty="0"/>
              <a:t>Prepare for your first meeting and ensure you get off to a positive start.</a:t>
            </a:r>
            <a:endParaRPr dirty="0"/>
          </a:p>
          <a:p>
            <a:pPr marL="342900" lvl="0" indent="-342900" algn="l" rtl="0">
              <a:lnSpc>
                <a:spcPct val="90000"/>
              </a:lnSpc>
              <a:spcBef>
                <a:spcPts val="1000"/>
              </a:spcBef>
              <a:spcAft>
                <a:spcPts val="0"/>
              </a:spcAft>
              <a:buClr>
                <a:schemeClr val="dk1"/>
              </a:buClr>
              <a:buSzPts val="2400"/>
              <a:buFont typeface="Calibri"/>
              <a:buAutoNum type="arabicPeriod"/>
            </a:pPr>
            <a:r>
              <a:rPr lang="en-IE" sz="2400" dirty="0"/>
              <a:t>Become familiar with the tools and resources available to you.</a:t>
            </a:r>
            <a:endParaRPr dirty="0"/>
          </a:p>
          <a:p>
            <a:pPr marL="342900" lvl="0" indent="-342900" algn="l" rtl="0">
              <a:lnSpc>
                <a:spcPct val="90000"/>
              </a:lnSpc>
              <a:spcBef>
                <a:spcPts val="1000"/>
              </a:spcBef>
              <a:spcAft>
                <a:spcPts val="0"/>
              </a:spcAft>
              <a:buClr>
                <a:schemeClr val="dk1"/>
              </a:buClr>
              <a:buSzPts val="2400"/>
              <a:buFont typeface="Calibri"/>
              <a:buAutoNum type="arabicPeriod"/>
            </a:pPr>
            <a:r>
              <a:rPr lang="en-IE" sz="2400" dirty="0"/>
              <a:t>Understand next steps and have questions answered.</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35" name="Google Shape;135;p5"/>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868513" y="345450"/>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E75B5"/>
              </a:buClr>
              <a:buSzPct val="100000"/>
              <a:buFont typeface="Calibri"/>
              <a:buNone/>
            </a:pPr>
            <a:r>
              <a:rPr lang="en-IE" sz="4800" i="0" u="none" strike="noStrike" cap="none">
                <a:solidFill>
                  <a:srgbClr val="2E75B5"/>
                </a:solidFill>
              </a:rPr>
              <a:t>Programme Timeline </a:t>
            </a:r>
            <a:br>
              <a:rPr lang="en-IE" sz="4800" b="1" i="0" u="none" strike="noStrike" cap="none">
                <a:solidFill>
                  <a:srgbClr val="2E75B5"/>
                </a:solidFill>
                <a:latin typeface="Lato"/>
                <a:ea typeface="Lato"/>
                <a:cs typeface="Lato"/>
                <a:sym typeface="Lato"/>
              </a:rPr>
            </a:br>
            <a:endParaRPr>
              <a:solidFill>
                <a:srgbClr val="2E75B5"/>
              </a:solidFill>
            </a:endParaRPr>
          </a:p>
        </p:txBody>
      </p:sp>
      <p:grpSp>
        <p:nvGrpSpPr>
          <p:cNvPr id="144" name="Google Shape;144;p6"/>
          <p:cNvGrpSpPr/>
          <p:nvPr/>
        </p:nvGrpSpPr>
        <p:grpSpPr>
          <a:xfrm>
            <a:off x="1097280" y="3512905"/>
            <a:ext cx="10058081" cy="668983"/>
            <a:chOff x="317" y="1666642"/>
            <a:chExt cx="10058081" cy="668983"/>
          </a:xfrm>
        </p:grpSpPr>
        <p:sp>
          <p:nvSpPr>
            <p:cNvPr id="145" name="Google Shape;145;p6"/>
            <p:cNvSpPr/>
            <p:nvPr/>
          </p:nvSpPr>
          <p:spPr>
            <a:xfrm>
              <a:off x="317" y="1706976"/>
              <a:ext cx="1571624" cy="628649"/>
            </a:xfrm>
            <a:prstGeom prst="chevron">
              <a:avLst>
                <a:gd name="adj" fmla="val 50000"/>
              </a:avLst>
            </a:prstGeom>
            <a:solidFill>
              <a:srgbClr val="0083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6"/>
            <p:cNvSpPr txBox="1"/>
            <p:nvPr/>
          </p:nvSpPr>
          <p:spPr>
            <a:xfrm>
              <a:off x="314642" y="1706976"/>
              <a:ext cx="942975" cy="628649"/>
            </a:xfrm>
            <a:prstGeom prst="rect">
              <a:avLst/>
            </a:prstGeom>
            <a:noFill/>
            <a:ln>
              <a:noFill/>
            </a:ln>
          </p:spPr>
          <p:txBody>
            <a:bodyPr spcFirstLastPara="1" wrap="square" lIns="60000" tIns="20000" rIns="20000" bIns="2000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IE" sz="1500" b="0" i="0" u="none" strike="noStrike" cap="none">
                  <a:solidFill>
                    <a:schemeClr val="lt1"/>
                  </a:solidFill>
                  <a:latin typeface="Calibri"/>
                  <a:ea typeface="Calibri"/>
                  <a:cs typeface="Calibri"/>
                  <a:sym typeface="Calibri"/>
                </a:rPr>
                <a:t>November</a:t>
              </a:r>
              <a:endParaRPr sz="1400" b="0" i="0" u="none" strike="noStrike" cap="none">
                <a:solidFill>
                  <a:srgbClr val="000000"/>
                </a:solidFill>
                <a:latin typeface="Arial"/>
                <a:ea typeface="Arial"/>
                <a:cs typeface="Arial"/>
                <a:sym typeface="Arial"/>
              </a:endParaRPr>
            </a:p>
          </p:txBody>
        </p:sp>
        <p:sp>
          <p:nvSpPr>
            <p:cNvPr id="147" name="Google Shape;147;p6"/>
            <p:cNvSpPr/>
            <p:nvPr/>
          </p:nvSpPr>
          <p:spPr>
            <a:xfrm>
              <a:off x="1414462" y="1697037"/>
              <a:ext cx="1571624" cy="628649"/>
            </a:xfrm>
            <a:prstGeom prst="chevron">
              <a:avLst>
                <a:gd name="adj" fmla="val 50000"/>
              </a:avLst>
            </a:prstGeom>
            <a:solidFill>
              <a:srgbClr val="5EC5C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6"/>
            <p:cNvSpPr txBox="1"/>
            <p:nvPr/>
          </p:nvSpPr>
          <p:spPr>
            <a:xfrm>
              <a:off x="1728787" y="1697037"/>
              <a:ext cx="942975" cy="628649"/>
            </a:xfrm>
            <a:prstGeom prst="rect">
              <a:avLst/>
            </a:prstGeom>
            <a:noFill/>
            <a:ln>
              <a:noFill/>
            </a:ln>
          </p:spPr>
          <p:txBody>
            <a:bodyPr spcFirstLastPara="1" wrap="square" lIns="60000" tIns="20000" rIns="20000" bIns="2000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IE" sz="1500" b="0" i="0" u="none" strike="noStrike" cap="none">
                  <a:solidFill>
                    <a:schemeClr val="lt1"/>
                  </a:solidFill>
                  <a:latin typeface="Calibri"/>
                  <a:ea typeface="Calibri"/>
                  <a:cs typeface="Calibri"/>
                  <a:sym typeface="Calibri"/>
                </a:rPr>
                <a:t>December </a:t>
              </a:r>
              <a:endParaRPr sz="1400" b="0" i="0" u="none" strike="noStrike" cap="none">
                <a:solidFill>
                  <a:srgbClr val="000000"/>
                </a:solidFill>
                <a:latin typeface="Arial"/>
                <a:ea typeface="Arial"/>
                <a:cs typeface="Arial"/>
                <a:sym typeface="Arial"/>
              </a:endParaRPr>
            </a:p>
          </p:txBody>
        </p:sp>
        <p:sp>
          <p:nvSpPr>
            <p:cNvPr id="149" name="Google Shape;149;p6"/>
            <p:cNvSpPr/>
            <p:nvPr/>
          </p:nvSpPr>
          <p:spPr>
            <a:xfrm>
              <a:off x="2828925" y="1697037"/>
              <a:ext cx="1571624" cy="628649"/>
            </a:xfrm>
            <a:prstGeom prst="chevron">
              <a:avLst>
                <a:gd name="adj" fmla="val 50000"/>
              </a:avLst>
            </a:prstGeom>
            <a:solidFill>
              <a:srgbClr val="09506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6"/>
            <p:cNvSpPr txBox="1"/>
            <p:nvPr/>
          </p:nvSpPr>
          <p:spPr>
            <a:xfrm>
              <a:off x="3143250" y="1697037"/>
              <a:ext cx="942975" cy="628649"/>
            </a:xfrm>
            <a:prstGeom prst="rect">
              <a:avLst/>
            </a:prstGeom>
            <a:noFill/>
            <a:ln>
              <a:noFill/>
            </a:ln>
          </p:spPr>
          <p:txBody>
            <a:bodyPr spcFirstLastPara="1" wrap="square" lIns="60000" tIns="20000" rIns="20000" bIns="2000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IE" sz="1500">
                  <a:solidFill>
                    <a:schemeClr val="lt1"/>
                  </a:solidFill>
                  <a:latin typeface="Calibri"/>
                  <a:ea typeface="Calibri"/>
                  <a:cs typeface="Calibri"/>
                  <a:sym typeface="Calibri"/>
                </a:rPr>
                <a:t>February</a:t>
              </a:r>
              <a:endParaRPr sz="1400" b="0" i="0" u="none" strike="noStrike" cap="none">
                <a:solidFill>
                  <a:srgbClr val="000000"/>
                </a:solidFill>
                <a:latin typeface="Arial"/>
                <a:ea typeface="Arial"/>
                <a:cs typeface="Arial"/>
                <a:sym typeface="Arial"/>
              </a:endParaRPr>
            </a:p>
          </p:txBody>
        </p:sp>
        <p:sp>
          <p:nvSpPr>
            <p:cNvPr id="151" name="Google Shape;151;p6"/>
            <p:cNvSpPr/>
            <p:nvPr/>
          </p:nvSpPr>
          <p:spPr>
            <a:xfrm>
              <a:off x="4243387" y="1697037"/>
              <a:ext cx="1571624" cy="628649"/>
            </a:xfrm>
            <a:prstGeom prst="chevron">
              <a:avLst>
                <a:gd name="adj" fmla="val 50000"/>
              </a:avLst>
            </a:prstGeom>
            <a:solidFill>
              <a:srgbClr val="7C47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6"/>
            <p:cNvSpPr txBox="1"/>
            <p:nvPr/>
          </p:nvSpPr>
          <p:spPr>
            <a:xfrm>
              <a:off x="4557712" y="1697037"/>
              <a:ext cx="942975" cy="628649"/>
            </a:xfrm>
            <a:prstGeom prst="rect">
              <a:avLst/>
            </a:prstGeom>
            <a:noFill/>
            <a:ln>
              <a:noFill/>
            </a:ln>
          </p:spPr>
          <p:txBody>
            <a:bodyPr spcFirstLastPara="1" wrap="square" lIns="60000" tIns="20000" rIns="20000" bIns="2000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IE" sz="1500">
                  <a:solidFill>
                    <a:schemeClr val="lt1"/>
                  </a:solidFill>
                  <a:latin typeface="Calibri"/>
                  <a:ea typeface="Calibri"/>
                  <a:cs typeface="Calibri"/>
                  <a:sym typeface="Calibri"/>
                </a:rPr>
                <a:t>March</a:t>
              </a:r>
              <a:endParaRPr sz="1400" b="0" i="0" u="none" strike="noStrike" cap="none">
                <a:solidFill>
                  <a:srgbClr val="000000"/>
                </a:solidFill>
                <a:latin typeface="Arial"/>
                <a:ea typeface="Arial"/>
                <a:cs typeface="Arial"/>
                <a:sym typeface="Arial"/>
              </a:endParaRPr>
            </a:p>
          </p:txBody>
        </p:sp>
        <p:sp>
          <p:nvSpPr>
            <p:cNvPr id="153" name="Google Shape;153;p6"/>
            <p:cNvSpPr/>
            <p:nvPr/>
          </p:nvSpPr>
          <p:spPr>
            <a:xfrm>
              <a:off x="5637970" y="1666642"/>
              <a:ext cx="1571624" cy="628649"/>
            </a:xfrm>
            <a:prstGeom prst="chevron">
              <a:avLst>
                <a:gd name="adj" fmla="val 50000"/>
              </a:avLst>
            </a:prstGeom>
            <a:solidFill>
              <a:srgbClr val="007D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6"/>
            <p:cNvSpPr txBox="1"/>
            <p:nvPr/>
          </p:nvSpPr>
          <p:spPr>
            <a:xfrm>
              <a:off x="5952295" y="1666642"/>
              <a:ext cx="942975" cy="628649"/>
            </a:xfrm>
            <a:prstGeom prst="rect">
              <a:avLst/>
            </a:prstGeom>
            <a:noFill/>
            <a:ln>
              <a:noFill/>
            </a:ln>
          </p:spPr>
          <p:txBody>
            <a:bodyPr spcFirstLastPara="1" wrap="square" lIns="60000" tIns="20000" rIns="20000" bIns="2000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IE" sz="1500" b="0" i="0" u="none" strike="noStrike" cap="none" dirty="0">
                  <a:solidFill>
                    <a:schemeClr val="lt1"/>
                  </a:solidFill>
                  <a:latin typeface="Calibri"/>
                  <a:ea typeface="Calibri"/>
                  <a:cs typeface="Calibri"/>
                  <a:sym typeface="Calibri"/>
                </a:rPr>
                <a:t>June</a:t>
              </a:r>
              <a:endParaRPr sz="1400" b="0" i="0" u="none" strike="noStrike" cap="none" dirty="0">
                <a:solidFill>
                  <a:srgbClr val="000000"/>
                </a:solidFill>
                <a:latin typeface="Arial"/>
                <a:ea typeface="Arial"/>
                <a:cs typeface="Arial"/>
                <a:sym typeface="Arial"/>
              </a:endParaRPr>
            </a:p>
          </p:txBody>
        </p:sp>
        <p:sp>
          <p:nvSpPr>
            <p:cNvPr id="155" name="Google Shape;155;p6"/>
            <p:cNvSpPr/>
            <p:nvPr/>
          </p:nvSpPr>
          <p:spPr>
            <a:xfrm>
              <a:off x="7072312" y="1697037"/>
              <a:ext cx="1571624" cy="628649"/>
            </a:xfrm>
            <a:prstGeom prst="chevron">
              <a:avLst>
                <a:gd name="adj" fmla="val 50000"/>
              </a:avLst>
            </a:prstGeom>
            <a:solidFill>
              <a:srgbClr val="0083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
            <p:cNvSpPr txBox="1"/>
            <p:nvPr/>
          </p:nvSpPr>
          <p:spPr>
            <a:xfrm>
              <a:off x="7386637" y="1697037"/>
              <a:ext cx="942975" cy="628649"/>
            </a:xfrm>
            <a:prstGeom prst="rect">
              <a:avLst/>
            </a:prstGeom>
            <a:noFill/>
            <a:ln>
              <a:noFill/>
            </a:ln>
          </p:spPr>
          <p:txBody>
            <a:bodyPr spcFirstLastPara="1" wrap="square" lIns="60000" tIns="20000" rIns="20000" bIns="2000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IE" sz="1500" b="0" i="0" u="none" strike="noStrike" cap="none" dirty="0">
                  <a:solidFill>
                    <a:schemeClr val="lt1"/>
                  </a:solidFill>
                  <a:latin typeface="Calibri"/>
                  <a:ea typeface="Calibri"/>
                  <a:cs typeface="Calibri"/>
                  <a:sym typeface="Calibri"/>
                </a:rPr>
                <a:t>July</a:t>
              </a:r>
              <a:endParaRPr sz="1400" b="0" i="0" u="none" strike="noStrike" cap="none" dirty="0">
                <a:solidFill>
                  <a:srgbClr val="000000"/>
                </a:solidFill>
                <a:latin typeface="Arial"/>
                <a:ea typeface="Arial"/>
                <a:cs typeface="Arial"/>
                <a:sym typeface="Arial"/>
              </a:endParaRPr>
            </a:p>
          </p:txBody>
        </p:sp>
        <p:sp>
          <p:nvSpPr>
            <p:cNvPr id="157" name="Google Shape;157;p6"/>
            <p:cNvSpPr/>
            <p:nvPr/>
          </p:nvSpPr>
          <p:spPr>
            <a:xfrm>
              <a:off x="8486774" y="1697037"/>
              <a:ext cx="1571624" cy="628649"/>
            </a:xfrm>
            <a:prstGeom prst="chevron">
              <a:avLst>
                <a:gd name="adj" fmla="val 50000"/>
              </a:avLst>
            </a:prstGeom>
            <a:solidFill>
              <a:srgbClr val="5EC5C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6"/>
            <p:cNvSpPr txBox="1"/>
            <p:nvPr/>
          </p:nvSpPr>
          <p:spPr>
            <a:xfrm>
              <a:off x="8801099" y="1697037"/>
              <a:ext cx="942975" cy="628649"/>
            </a:xfrm>
            <a:prstGeom prst="rect">
              <a:avLst/>
            </a:prstGeom>
            <a:noFill/>
            <a:ln>
              <a:noFill/>
            </a:ln>
          </p:spPr>
          <p:txBody>
            <a:bodyPr spcFirstLastPara="1" wrap="square" lIns="60000" tIns="20000" rIns="20000" bIns="2000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IE" sz="1500">
                  <a:solidFill>
                    <a:schemeClr val="lt1"/>
                  </a:solidFill>
                  <a:latin typeface="Calibri"/>
                  <a:ea typeface="Calibri"/>
                  <a:cs typeface="Calibri"/>
                  <a:sym typeface="Calibri"/>
                </a:rPr>
                <a:t>November</a:t>
              </a:r>
              <a:endParaRPr sz="1400" b="0" i="0" u="none" strike="noStrike" cap="none">
                <a:solidFill>
                  <a:srgbClr val="000000"/>
                </a:solidFill>
                <a:latin typeface="Arial"/>
                <a:ea typeface="Arial"/>
                <a:cs typeface="Arial"/>
                <a:sym typeface="Arial"/>
              </a:endParaRPr>
            </a:p>
          </p:txBody>
        </p:sp>
      </p:grpSp>
      <p:sp>
        <p:nvSpPr>
          <p:cNvPr id="159" name="Google Shape;159;p6"/>
          <p:cNvSpPr/>
          <p:nvPr/>
        </p:nvSpPr>
        <p:spPr>
          <a:xfrm>
            <a:off x="1096963" y="1846263"/>
            <a:ext cx="1385564" cy="1548882"/>
          </a:xfrm>
          <a:prstGeom prst="roundRect">
            <a:avLst>
              <a:gd name="adj" fmla="val 16667"/>
            </a:avLst>
          </a:prstGeom>
          <a:noFill/>
          <a:ln w="38100" cap="flat" cmpd="sng">
            <a:solidFill>
              <a:srgbClr val="0083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dk1"/>
                </a:solidFill>
                <a:latin typeface="Calibri"/>
                <a:ea typeface="Calibri"/>
                <a:cs typeface="Calibri"/>
                <a:sym typeface="Calibri"/>
              </a:rPr>
              <a:t>Applications Open for All Streams</a:t>
            </a:r>
            <a:endParaRPr sz="1400" b="0" i="0" u="none" strike="noStrike" cap="none">
              <a:solidFill>
                <a:srgbClr val="000000"/>
              </a:solidFill>
              <a:latin typeface="Arial"/>
              <a:ea typeface="Arial"/>
              <a:cs typeface="Arial"/>
              <a:sym typeface="Arial"/>
            </a:endParaRPr>
          </a:p>
        </p:txBody>
      </p:sp>
      <p:sp>
        <p:nvSpPr>
          <p:cNvPr id="160" name="Google Shape;160;p6"/>
          <p:cNvSpPr/>
          <p:nvPr/>
        </p:nvSpPr>
        <p:spPr>
          <a:xfrm>
            <a:off x="2394630" y="4312777"/>
            <a:ext cx="1728389" cy="1792431"/>
          </a:xfrm>
          <a:prstGeom prst="roundRect">
            <a:avLst>
              <a:gd name="adj" fmla="val 16667"/>
            </a:avLst>
          </a:prstGeom>
          <a:noFill/>
          <a:ln w="38100" cap="flat" cmpd="sng">
            <a:solidFill>
              <a:srgbClr val="5EC5C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6"/>
          <p:cNvSpPr txBox="1"/>
          <p:nvPr/>
        </p:nvSpPr>
        <p:spPr>
          <a:xfrm>
            <a:off x="2488954" y="4417358"/>
            <a:ext cx="167255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dk1"/>
                </a:solidFill>
                <a:latin typeface="Calibri"/>
                <a:ea typeface="Calibri"/>
                <a:cs typeface="Calibri"/>
                <a:sym typeface="Calibri"/>
              </a:rPr>
              <a:t>Matches finalised and communicated to participants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dk1"/>
                </a:solidFill>
                <a:latin typeface="Calibri"/>
                <a:ea typeface="Calibri"/>
                <a:cs typeface="Calibri"/>
                <a:sym typeface="Calibri"/>
              </a:rPr>
              <a:t>Unsuccessful applicants contacted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162" name="Google Shape;162;p6"/>
          <p:cNvSpPr txBox="1"/>
          <p:nvPr/>
        </p:nvSpPr>
        <p:spPr>
          <a:xfrm>
            <a:off x="3719848" y="1439357"/>
            <a:ext cx="15591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a:solidFill>
                  <a:schemeClr val="dk1"/>
                </a:solidFill>
                <a:latin typeface="Calibri"/>
                <a:ea typeface="Calibri"/>
                <a:cs typeface="Calibri"/>
                <a:sym typeface="Calibri"/>
              </a:rPr>
              <a:t>Mid February </a:t>
            </a:r>
            <a:r>
              <a:rPr lang="en-IE" sz="1400" b="0" i="0" u="none" strike="noStrike" cap="none">
                <a:solidFill>
                  <a:schemeClr val="dk1"/>
                </a:solidFill>
                <a:latin typeface="Calibri"/>
                <a:ea typeface="Calibri"/>
                <a:cs typeface="Calibri"/>
                <a:sym typeface="Calibri"/>
              </a:rPr>
              <a:t>Training sessions for mentors and mentees.</a:t>
            </a:r>
            <a:endParaRPr sz="1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a:solidFill>
                  <a:schemeClr val="dk1"/>
                </a:solidFill>
                <a:latin typeface="Calibri"/>
                <a:ea typeface="Calibri"/>
                <a:cs typeface="Calibri"/>
                <a:sym typeface="Calibri"/>
              </a:rPr>
              <a:t>Resources available on the ISWE website </a:t>
            </a:r>
            <a:endParaRPr sz="1400" b="0" i="0" u="none" strike="noStrike" cap="none">
              <a:solidFill>
                <a:srgbClr val="000000"/>
              </a:solidFill>
              <a:latin typeface="Arial"/>
              <a:ea typeface="Arial"/>
              <a:cs typeface="Arial"/>
              <a:sym typeface="Arial"/>
            </a:endParaRPr>
          </a:p>
        </p:txBody>
      </p:sp>
      <p:sp>
        <p:nvSpPr>
          <p:cNvPr id="163" name="Google Shape;163;p6"/>
          <p:cNvSpPr/>
          <p:nvPr/>
        </p:nvSpPr>
        <p:spPr>
          <a:xfrm>
            <a:off x="3798563" y="1399701"/>
            <a:ext cx="1559100" cy="2113200"/>
          </a:xfrm>
          <a:prstGeom prst="roundRect">
            <a:avLst>
              <a:gd name="adj" fmla="val 16667"/>
            </a:avLst>
          </a:prstGeom>
          <a:noFill/>
          <a:ln w="38100" cap="flat" cmpd="sng">
            <a:solidFill>
              <a:srgbClr val="0953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6"/>
          <p:cNvSpPr/>
          <p:nvPr/>
        </p:nvSpPr>
        <p:spPr>
          <a:xfrm>
            <a:off x="5502764" y="1909100"/>
            <a:ext cx="1385564" cy="1548882"/>
          </a:xfrm>
          <a:prstGeom prst="roundRect">
            <a:avLst>
              <a:gd name="adj" fmla="val 16667"/>
            </a:avLst>
          </a:prstGeom>
          <a:noFill/>
          <a:ln w="38100" cap="flat" cmpd="sng">
            <a:solidFill>
              <a:srgbClr val="7C47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Calibri"/>
              <a:buNone/>
            </a:pPr>
            <a:r>
              <a:rPr lang="en-IE" sz="1400" b="0" i="0" u="none" strike="noStrike" cap="none">
                <a:solidFill>
                  <a:srgbClr val="000000"/>
                </a:solidFill>
                <a:latin typeface="Calibri"/>
                <a:ea typeface="Calibri"/>
                <a:cs typeface="Calibri"/>
                <a:sym typeface="Calibri"/>
              </a:rPr>
              <a:t>Official mentoring relationships begin</a:t>
            </a:r>
            <a:endParaRPr sz="1400" b="0" i="0" u="none" strike="noStrike" cap="none">
              <a:solidFill>
                <a:srgbClr val="000000"/>
              </a:solidFill>
              <a:latin typeface="Calibri"/>
              <a:ea typeface="Calibri"/>
              <a:cs typeface="Calibri"/>
              <a:sym typeface="Calibri"/>
            </a:endParaRPr>
          </a:p>
        </p:txBody>
      </p:sp>
      <p:sp>
        <p:nvSpPr>
          <p:cNvPr id="165" name="Google Shape;165;p6"/>
          <p:cNvSpPr/>
          <p:nvPr/>
        </p:nvSpPr>
        <p:spPr>
          <a:xfrm>
            <a:off x="7255049" y="4463114"/>
            <a:ext cx="1700038" cy="1774714"/>
          </a:xfrm>
          <a:prstGeom prst="roundRect">
            <a:avLst>
              <a:gd name="adj" fmla="val 16667"/>
            </a:avLst>
          </a:prstGeom>
          <a:noFill/>
          <a:ln w="38100" cap="flat" cmpd="sng">
            <a:solidFill>
              <a:srgbClr val="007D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6"/>
          <p:cNvSpPr txBox="1"/>
          <p:nvPr/>
        </p:nvSpPr>
        <p:spPr>
          <a:xfrm>
            <a:off x="7454863" y="4512639"/>
            <a:ext cx="1300410" cy="1600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dirty="0">
                <a:solidFill>
                  <a:schemeClr val="dk1"/>
                </a:solidFill>
                <a:latin typeface="Calibri"/>
                <a:ea typeface="Calibri"/>
                <a:cs typeface="Calibri"/>
                <a:sym typeface="Calibri"/>
              </a:rPr>
              <a:t>Participants asked to share their feedback on the programme at the halfway point</a:t>
            </a:r>
            <a:endParaRPr sz="1400" b="0" i="0" u="none" strike="noStrike" cap="none" dirty="0">
              <a:solidFill>
                <a:srgbClr val="000000"/>
              </a:solidFill>
              <a:latin typeface="Arial"/>
              <a:ea typeface="Arial"/>
              <a:cs typeface="Arial"/>
              <a:sym typeface="Arial"/>
            </a:endParaRPr>
          </a:p>
        </p:txBody>
      </p:sp>
      <p:sp>
        <p:nvSpPr>
          <p:cNvPr id="167" name="Google Shape;167;p6"/>
          <p:cNvSpPr/>
          <p:nvPr/>
        </p:nvSpPr>
        <p:spPr>
          <a:xfrm>
            <a:off x="9545782" y="4312777"/>
            <a:ext cx="1808017" cy="1711786"/>
          </a:xfrm>
          <a:prstGeom prst="roundRect">
            <a:avLst>
              <a:gd name="adj" fmla="val 16667"/>
            </a:avLst>
          </a:prstGeom>
          <a:noFill/>
          <a:ln w="38100" cap="flat" cmpd="sng">
            <a:solidFill>
              <a:srgbClr val="5EC5C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6"/>
          <p:cNvSpPr txBox="1"/>
          <p:nvPr/>
        </p:nvSpPr>
        <p:spPr>
          <a:xfrm>
            <a:off x="9600935" y="4424125"/>
            <a:ext cx="1752864" cy="16003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dirty="0">
                <a:solidFill>
                  <a:schemeClr val="dk1"/>
                </a:solidFill>
                <a:latin typeface="Calibri"/>
                <a:ea typeface="Calibri"/>
                <a:cs typeface="Calibri"/>
                <a:sym typeface="Calibri"/>
              </a:rPr>
              <a:t>End of nine month mentoring relationships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IE" sz="1400" b="0" i="0" u="none" strike="noStrike" cap="none" dirty="0">
                <a:solidFill>
                  <a:schemeClr val="dk1"/>
                </a:solidFill>
                <a:latin typeface="Calibri"/>
                <a:ea typeface="Calibri"/>
                <a:cs typeface="Calibri"/>
                <a:sym typeface="Calibri"/>
              </a:rPr>
              <a:t>Participants asked to share their feedback of the programme</a:t>
            </a:r>
            <a:endParaRPr sz="1400" b="0" i="0" u="none" strike="noStrike" cap="none" dirty="0">
              <a:solidFill>
                <a:srgbClr val="000000"/>
              </a:solidFill>
              <a:latin typeface="Arial"/>
              <a:ea typeface="Arial"/>
              <a:cs typeface="Arial"/>
              <a:sym typeface="Arial"/>
            </a:endParaRPr>
          </a:p>
        </p:txBody>
      </p:sp>
      <p:sp>
        <p:nvSpPr>
          <p:cNvPr id="169" name="Google Shape;169;p6"/>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c79d9c4ecb_0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76" name="Google Shape;176;g3c79d9c4ecb_0_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77" name="Google Shape;177;g3c79d9c4ecb_0_1"/>
          <p:cNvPicPr preferRelativeResize="0"/>
          <p:nvPr/>
        </p:nvPicPr>
        <p:blipFill>
          <a:blip r:embed="rId3">
            <a:alphaModFix/>
          </a:blip>
          <a:stretch>
            <a:fillRect/>
          </a:stretch>
        </p:blipFill>
        <p:spPr>
          <a:xfrm>
            <a:off x="-78725" y="0"/>
            <a:ext cx="12192000" cy="6858000"/>
          </a:xfrm>
          <a:prstGeom prst="rect">
            <a:avLst/>
          </a:prstGeom>
          <a:noFill/>
          <a:ln>
            <a:noFill/>
          </a:ln>
        </p:spPr>
      </p:pic>
      <p:pic>
        <p:nvPicPr>
          <p:cNvPr id="178" name="Google Shape;178;g3c79d9c4ecb_0_1"/>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1065197" y="5120640"/>
            <a:ext cx="10058400" cy="8229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Calibri"/>
              <a:buNone/>
            </a:pPr>
            <a:r>
              <a:rPr lang="en-IE" sz="3600">
                <a:solidFill>
                  <a:srgbClr val="FFFFFF"/>
                </a:solidFill>
              </a:rPr>
              <a:t>Have you any previous experience of mentoring?</a:t>
            </a:r>
            <a:endParaRPr/>
          </a:p>
        </p:txBody>
      </p:sp>
      <p:pic>
        <p:nvPicPr>
          <p:cNvPr id="187" name="Google Shape;187;p7" descr="A picture containing text, clipart&#10;&#10;Description automatically generated"/>
          <p:cNvPicPr preferRelativeResize="0"/>
          <p:nvPr/>
        </p:nvPicPr>
        <p:blipFill rotWithShape="1">
          <a:blip r:embed="rId3">
            <a:alphaModFix/>
          </a:blip>
          <a:srcRect/>
          <a:stretch/>
        </p:blipFill>
        <p:spPr>
          <a:xfrm>
            <a:off x="962744" y="1766947"/>
            <a:ext cx="5131653" cy="3104650"/>
          </a:xfrm>
          <a:prstGeom prst="rect">
            <a:avLst/>
          </a:prstGeom>
          <a:noFill/>
          <a:ln>
            <a:noFill/>
          </a:ln>
        </p:spPr>
      </p:pic>
      <p:pic>
        <p:nvPicPr>
          <p:cNvPr id="188" name="Google Shape;188;p7" descr="A black background with a black square&#10;&#10;Description automatically generated with medium confidence"/>
          <p:cNvPicPr preferRelativeResize="0"/>
          <p:nvPr/>
        </p:nvPicPr>
        <p:blipFill rotWithShape="1">
          <a:blip r:embed="rId4">
            <a:alphaModFix/>
          </a:blip>
          <a:srcRect/>
          <a:stretch/>
        </p:blipFill>
        <p:spPr>
          <a:xfrm>
            <a:off x="6742132" y="1517904"/>
            <a:ext cx="3602736" cy="3602736"/>
          </a:xfrm>
          <a:prstGeom prst="rect">
            <a:avLst/>
          </a:prstGeom>
          <a:noFill/>
          <a:ln>
            <a:noFill/>
          </a:ln>
        </p:spPr>
      </p:pic>
      <p:sp>
        <p:nvSpPr>
          <p:cNvPr id="189" name="Google Shape;189;p7"/>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a:spLocks noGrp="1"/>
          </p:cNvSpPr>
          <p:nvPr>
            <p:ph type="title"/>
          </p:nvPr>
        </p:nvSpPr>
        <p:spPr>
          <a:xfrm>
            <a:off x="1066800" y="1839774"/>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75B5"/>
              </a:buClr>
              <a:buSzPts val="4800"/>
              <a:buFont typeface="Calibri"/>
              <a:buNone/>
            </a:pPr>
            <a:r>
              <a:rPr lang="en-IE" sz="4800" i="0" u="none" strike="noStrike" cap="none">
                <a:solidFill>
                  <a:srgbClr val="2E75B5"/>
                </a:solidFill>
              </a:rPr>
              <a:t>What is Mentoring?</a:t>
            </a:r>
            <a:br>
              <a:rPr lang="en-IE" sz="4800" b="1" i="0" u="none" strike="noStrike" cap="none">
                <a:solidFill>
                  <a:schemeClr val="accent2"/>
                </a:solidFill>
                <a:latin typeface="Lato"/>
                <a:ea typeface="Lato"/>
                <a:cs typeface="Lato"/>
                <a:sym typeface="Lato"/>
              </a:rPr>
            </a:br>
            <a:endParaRPr>
              <a:solidFill>
                <a:schemeClr val="accent2"/>
              </a:solidFill>
            </a:endParaRPr>
          </a:p>
        </p:txBody>
      </p:sp>
      <p:sp>
        <p:nvSpPr>
          <p:cNvPr id="198" name="Google Shape;198;p8"/>
          <p:cNvSpPr txBox="1">
            <a:spLocks noGrp="1"/>
          </p:cNvSpPr>
          <p:nvPr>
            <p:ph type="ftr" idx="11"/>
          </p:nvPr>
        </p:nvSpPr>
        <p:spPr>
          <a:xfrm>
            <a:off x="0" y="6356350"/>
            <a:ext cx="121920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IE"/>
              <a:t>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2225</Words>
  <Application>Microsoft Office PowerPoint</Application>
  <PresentationFormat>Widescreen</PresentationFormat>
  <Paragraphs>464</Paragraphs>
  <Slides>43</Slides>
  <Notes>43</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NSimSun</vt:lpstr>
      <vt:lpstr>Times New Roman</vt:lpstr>
      <vt:lpstr>Noto Sans Symbols</vt:lpstr>
      <vt:lpstr>Lato</vt:lpstr>
      <vt:lpstr>Calibri</vt:lpstr>
      <vt:lpstr>Office Theme</vt:lpstr>
      <vt:lpstr>Paintbrush Picture</vt:lpstr>
      <vt:lpstr>PowerPoint Presentation</vt:lpstr>
      <vt:lpstr>Welcome </vt:lpstr>
      <vt:lpstr>Agenda </vt:lpstr>
      <vt:lpstr>PowerPoint Presentation</vt:lpstr>
      <vt:lpstr>Objectives </vt:lpstr>
      <vt:lpstr>Programme Timeline  </vt:lpstr>
      <vt:lpstr>PowerPoint Presentation</vt:lpstr>
      <vt:lpstr>Have you any previous experience of mentoring?</vt:lpstr>
      <vt:lpstr>What is Mentoring? </vt:lpstr>
      <vt:lpstr>What is Mentoring?</vt:lpstr>
      <vt:lpstr>What is Mentoring? </vt:lpstr>
      <vt:lpstr>What is Mentoring? </vt:lpstr>
      <vt:lpstr>What is Mentoring? </vt:lpstr>
      <vt:lpstr>What is Mentoring? </vt:lpstr>
      <vt:lpstr>What is Group Mentoring? </vt:lpstr>
      <vt:lpstr>PowerPoint Presentation</vt:lpstr>
      <vt:lpstr>Mentoring vs. Coaching?  </vt:lpstr>
      <vt:lpstr>Roles &amp; Responsibilities</vt:lpstr>
      <vt:lpstr>Mentee Requirements </vt:lpstr>
      <vt:lpstr>Mentor Requirements</vt:lpstr>
      <vt:lpstr>Skills and Characteristics </vt:lpstr>
      <vt:lpstr>Skills and Characteristics </vt:lpstr>
      <vt:lpstr>Skills and Characteristics </vt:lpstr>
      <vt:lpstr>Goal Setting </vt:lpstr>
      <vt:lpstr>Goal Setting </vt:lpstr>
      <vt:lpstr>Goal Setting </vt:lpstr>
      <vt:lpstr>Goal Setting </vt:lpstr>
      <vt:lpstr>Goal Setting </vt:lpstr>
      <vt:lpstr>First Meeting </vt:lpstr>
      <vt:lpstr>First Meeting </vt:lpstr>
      <vt:lpstr>First Meeting </vt:lpstr>
      <vt:lpstr>First Meeting </vt:lpstr>
      <vt:lpstr>First Meeting </vt:lpstr>
      <vt:lpstr>First Meeting </vt:lpstr>
      <vt:lpstr>First Meeting </vt:lpstr>
      <vt:lpstr>First Meeting: Support Materials</vt:lpstr>
      <vt:lpstr>First Meeting: Support Materials</vt:lpstr>
      <vt:lpstr>Subsequent meetings </vt:lpstr>
      <vt:lpstr>Subsequent meetings: Support Materials </vt:lpstr>
      <vt:lpstr>Additional Tools &amp; Resources </vt:lpstr>
      <vt:lpstr>Questions?</vt:lpstr>
      <vt:lpstr>Be proactive  Be prepared  Be open Be realistic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Doherty, Edel</dc:creator>
  <cp:lastModifiedBy>Bernadette Power</cp:lastModifiedBy>
  <cp:revision>1</cp:revision>
  <dcterms:created xsi:type="dcterms:W3CDTF">2023-11-28T09:24:21Z</dcterms:created>
  <dcterms:modified xsi:type="dcterms:W3CDTF">2026-02-13T09:49:00Z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cf7c4705-5ce7-4a22-a665-ce03adf421f4</vt:lpwstr>
  </property>
  <property fmtid="{D5CDD505-2E9C-101B-9397-08002B2CF9AE}" pid="3" name="bjClsUserRVM">
    <vt:lpwstr>[]</vt:lpwstr>
  </property>
  <property fmtid="{D5CDD505-2E9C-101B-9397-08002B2CF9AE}" pid="4" name="bjSaver">
    <vt:lpwstr>JPwIi61xL6PotGHIW+KPk9U0WE3QhFT2</vt:lpwstr>
  </property>
  <property fmtid="{D5CDD505-2E9C-101B-9397-08002B2CF9AE}" pid="5" name="bjDocumentSecurityLabel">
    <vt:lpwstr>Unrestricted</vt:lpwstr>
  </property>
  <property fmtid="{D5CDD505-2E9C-101B-9397-08002B2CF9AE}" pid="6" name="bjDocumentLabelXML">
    <vt:lpwstr>&lt;?xml version="1.0" encoding="us-ascii"?&gt;&lt;sisl xmlns:xsi="http://www.w3.org/2001/XMLSchema-instance" xmlns:xsd="http://www.w3.org/2001/XMLSchema" sislVersion="0" policy="a586b747-2a7c-4f57-bcd1-e81df5c8c005" origin="userSelected" xmlns="http://www.boldonj</vt:lpwstr>
  </property>
  <property fmtid="{D5CDD505-2E9C-101B-9397-08002B2CF9AE}" pid="7" name="bjDocumentLabelXML-0">
    <vt:lpwstr>ames.com/2008/01/sie/internal/label"&gt;&lt;element uid="id_classification_nonbusiness" value="" /&gt;&lt;element uid="28c775dd-3fa7-40f2-8368-0e7fa48abc25" value="" /&gt;&lt;/sisl&gt;</vt:lpwstr>
  </property>
  <property fmtid="{D5CDD505-2E9C-101B-9397-08002B2CF9AE}" pid="8" name="bjSlideMasterFooterText">
    <vt:lpwstr/>
  </property>
</Properties>
</file>